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4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663300"/>
    <a:srgbClr val="009242"/>
    <a:srgbClr val="CCFF33"/>
    <a:srgbClr val="E33131"/>
    <a:srgbClr val="99CCFF"/>
    <a:srgbClr val="3399FF"/>
    <a:srgbClr val="FF9900"/>
    <a:srgbClr val="FFCC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74" autoAdjust="0"/>
    <p:restoredTop sz="94238" autoAdjust="0"/>
  </p:normalViewPr>
  <p:slideViewPr>
    <p:cSldViewPr snapToGrid="0">
      <p:cViewPr>
        <p:scale>
          <a:sx n="100" d="100"/>
          <a:sy n="100" d="100"/>
        </p:scale>
        <p:origin x="642" y="-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37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50375" cy="498966"/>
          </a:xfrm>
          <a:prstGeom prst="rect">
            <a:avLst/>
          </a:prstGeom>
        </p:spPr>
        <p:txBody>
          <a:bodyPr vert="horz" lIns="92187" tIns="46094" rIns="92187" bIns="4609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4"/>
            <a:ext cx="2950374" cy="498966"/>
          </a:xfrm>
          <a:prstGeom prst="rect">
            <a:avLst/>
          </a:prstGeom>
        </p:spPr>
        <p:txBody>
          <a:bodyPr vert="horz" lIns="92187" tIns="46094" rIns="92187" bIns="46094" rtlCol="0"/>
          <a:lstStyle>
            <a:lvl1pPr algn="r">
              <a:defRPr sz="1200"/>
            </a:lvl1pPr>
          </a:lstStyle>
          <a:p>
            <a:fld id="{8DD9CBE8-CDC5-4D6B-A0F7-8C981B106648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7" tIns="46094" rIns="92187" bIns="4609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3" y="4783359"/>
            <a:ext cx="5446723" cy="3913364"/>
          </a:xfrm>
          <a:prstGeom prst="rect">
            <a:avLst/>
          </a:prstGeom>
        </p:spPr>
        <p:txBody>
          <a:bodyPr vert="horz" lIns="92187" tIns="46094" rIns="92187" bIns="4609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372"/>
            <a:ext cx="2950375" cy="498966"/>
          </a:xfrm>
          <a:prstGeom prst="rect">
            <a:avLst/>
          </a:prstGeom>
        </p:spPr>
        <p:txBody>
          <a:bodyPr vert="horz" lIns="92187" tIns="46094" rIns="92187" bIns="4609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187" tIns="46094" rIns="92187" bIns="46094" rtlCol="0" anchor="b"/>
          <a:lstStyle>
            <a:lvl1pPr algn="r">
              <a:defRPr sz="1200"/>
            </a:lvl1pPr>
          </a:lstStyle>
          <a:p>
            <a:fld id="{FFABC168-0319-45DB-BC85-CD77BF7FE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92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BC168-0319-45DB-BC85-CD77BF7FEE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966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BC168-0319-45DB-BC85-CD77BF7FEE4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0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77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29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86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01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74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29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58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11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40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83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52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AE0A7-151A-4B9C-8401-BAD6E3DF9759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0F407-22A2-46C1-BC47-0A63645BA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3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404AEE2-7F31-4D03-BFF3-8FD3F9C62837}"/>
              </a:ext>
            </a:extLst>
          </p:cNvPr>
          <p:cNvSpPr/>
          <p:nvPr/>
        </p:nvSpPr>
        <p:spPr>
          <a:xfrm>
            <a:off x="0" y="0"/>
            <a:ext cx="4788000" cy="936000"/>
          </a:xfrm>
          <a:prstGeom prst="rect">
            <a:avLst/>
          </a:prstGeom>
          <a:pattFill prst="pct20">
            <a:fgClr>
              <a:srgbClr val="FF99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6">
            <a:extLst>
              <a:ext uri="{FF2B5EF4-FFF2-40B4-BE49-F238E27FC236}">
                <a16:creationId xmlns:a16="http://schemas.microsoft.com/office/drawing/2014/main" id="{084FD161-CC53-4B79-9070-B178808CD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638467"/>
              </p:ext>
            </p:extLst>
          </p:nvPr>
        </p:nvGraphicFramePr>
        <p:xfrm>
          <a:off x="4976314" y="0"/>
          <a:ext cx="4896000" cy="60840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36945841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442257019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675394446"/>
                    </a:ext>
                  </a:extLst>
                </a:gridCol>
                <a:gridCol w="288461">
                  <a:extLst>
                    <a:ext uri="{9D8B030D-6E8A-4147-A177-3AD203B41FA5}">
                      <a16:colId xmlns:a16="http://schemas.microsoft.com/office/drawing/2014/main" val="1469547710"/>
                    </a:ext>
                  </a:extLst>
                </a:gridCol>
                <a:gridCol w="2447539">
                  <a:extLst>
                    <a:ext uri="{9D8B030D-6E8A-4147-A177-3AD203B41FA5}">
                      <a16:colId xmlns:a16="http://schemas.microsoft.com/office/drawing/2014/main" val="3888071223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3533891212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spc="-110" baseline="0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自分・家族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上の子のケア・お仕事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924960381"/>
                  </a:ext>
                </a:extLst>
              </a:tr>
              <a:tr h="792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初期</a:t>
                      </a:r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ヶ月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effectLst>
                          <a:glow rad="50800">
                            <a:schemeClr val="bg1"/>
                          </a:glow>
                        </a:effectLst>
                        <a:latin typeface="Comic Sans MS" panose="030F0702030302020204" pitchFamily="66" charset="0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99"/>
                      </a:fgClr>
                      <a:bgClr>
                        <a:schemeClr val="bg1"/>
                      </a:bgClr>
                    </a:patt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月に</a:t>
                      </a:r>
                      <a:r>
                        <a:rPr kumimoji="1" lang="en-US" altLang="ja-JP" sz="1050" dirty="0"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度</a:t>
                      </a:r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⃞"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禁酒・禁煙をはじめる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家族・周囲の人にも近くで喫煙しないよう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配慮してもらう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母子健康手帳・妊産婦健診受診券等の受取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妊娠届出後の面談を受ける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⃞"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出産する病院を決めて予約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⃞"/>
                        <a:tabLst/>
                        <a:defRPr/>
                      </a:pPr>
                      <a:r>
                        <a:rPr kumimoji="1" lang="en-US" altLang="ja-JP" sz="1000" spc="-15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spc="-15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里帰り出産の場合</a:t>
                      </a:r>
                      <a:r>
                        <a:rPr kumimoji="1" lang="en-US" altLang="ja-JP" sz="1000" spc="-15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帰省先の病院に分娩予約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妊婦健診を受けて健康管理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妊娠中の食事・生活について情報収集 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（本日配布した資料も参考にしてください）</a:t>
                      </a:r>
                      <a:endParaRPr kumimoji="1" lang="ja-JP" altLang="en-US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ts val="1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下野インフォメーションに登録する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000" baseline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出産予定日を早めに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勤務先へ伝える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妊娠中の働き方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時間外・休日・深夜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勤務の制限</a:t>
                      </a:r>
                      <a:r>
                        <a:rPr kumimoji="1" lang="en-US" altLang="ja-JP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妊婦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健診時間の捻出等</a:t>
                      </a:r>
                      <a:r>
                        <a:rPr kumimoji="1" lang="en-US" altLang="ja-JP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の希望を伝えて相談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子どもの預け先を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調べる➡</a:t>
                      </a:r>
                      <a:r>
                        <a:rPr kumimoji="1" lang="ja-JP" altLang="en-US" sz="800" b="1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子育て応援</a:t>
                      </a:r>
                      <a:r>
                        <a:rPr kumimoji="1" lang="ja-JP" altLang="en-US" sz="800" b="1" dirty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</a:t>
                      </a:r>
                      <a:endParaRPr kumimoji="1" lang="en-US" altLang="ja-JP" sz="900" b="1" dirty="0">
                        <a:solidFill>
                          <a:srgbClr val="66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体調が悪い場合は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医師・助産師に相談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「母子健康管理指導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事項連絡カード」を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勤務先へ提出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818253"/>
                  </a:ext>
                </a:extLst>
              </a:tr>
              <a:tr h="792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ヶ月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effectLst>
                          <a:glow rad="50800">
                            <a:schemeClr val="bg1"/>
                          </a:glow>
                        </a:effectLst>
                        <a:latin typeface="Comic Sans MS" panose="030F0702030302020204" pitchFamily="66" charset="0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99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364813"/>
                  </a:ext>
                </a:extLst>
              </a:tr>
              <a:tr h="792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ヶ月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effectLst>
                          <a:glow rad="50800">
                            <a:schemeClr val="bg1"/>
                          </a:glow>
                        </a:effectLst>
                        <a:latin typeface="Comic Sans MS" panose="030F0702030302020204" pitchFamily="66" charset="0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99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536822"/>
                  </a:ext>
                </a:extLst>
              </a:tr>
              <a:tr h="612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中期</a:t>
                      </a:r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CEB6A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ヶ月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CEB6A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effectLst>
                          <a:glow rad="50800">
                            <a:schemeClr val="bg1"/>
                          </a:glow>
                        </a:effectLst>
                        <a:latin typeface="Comic Sans MS" panose="030F0702030302020204" pitchFamily="66" charset="0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CEB6A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医師・助産師の助言を受けながら体重管理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ベビー用品・育児グッズの準備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母親学級・両親学級に参加する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産前産後の家事・育児、緊急時の分担に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ついて家族で話し合う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近所の小児科を確認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地域の育児支援サービス等について調べる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無理のない範囲で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上の子と関わる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産休・育休・出産後の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働き方について家族で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話し合う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(※</a:t>
                      </a: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産後パパ育休</a:t>
                      </a:r>
                      <a:r>
                        <a:rPr kumimoji="1" lang="en-US" altLang="ja-JP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上記について勤務先に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報告・取得する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61750"/>
                  </a:ext>
                </a:extLst>
              </a:tr>
              <a:tr h="612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ヶ月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CEB6A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effectLst>
                          <a:glow rad="50800">
                            <a:schemeClr val="bg1"/>
                          </a:glow>
                        </a:effectLst>
                        <a:latin typeface="Comic Sans MS" panose="030F0702030302020204" pitchFamily="66" charset="0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CEB6A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162999"/>
                  </a:ext>
                </a:extLst>
              </a:tr>
              <a:tr h="612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ヶ月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CEB6A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effectLst>
                          <a:glow rad="50800">
                            <a:schemeClr val="bg1"/>
                          </a:glow>
                        </a:effectLst>
                        <a:latin typeface="Comic Sans MS" panose="030F0702030302020204" pitchFamily="66" charset="0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CEB6A"/>
                      </a:fgClr>
                      <a:bgClr>
                        <a:schemeClr val="bg1"/>
                      </a:bgClr>
                    </a:patt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週間に</a:t>
                      </a:r>
                      <a:r>
                        <a:rPr kumimoji="1" lang="en-US" altLang="ja-JP" sz="1050" dirty="0"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度</a:t>
                      </a:r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516696"/>
                  </a:ext>
                </a:extLst>
              </a:tr>
              <a:tr h="504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後期</a:t>
                      </a:r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ヶ月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effectLst>
                          <a:glow rad="50800">
                            <a:schemeClr val="bg1"/>
                          </a:glow>
                        </a:effectLst>
                        <a:latin typeface="Comic Sans MS" panose="030F0702030302020204" pitchFamily="66" charset="0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14400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⃞"/>
                        <a:tabLst/>
                        <a:defRPr/>
                      </a:pPr>
                      <a:r>
                        <a:rPr kumimoji="1" lang="ja-JP" altLang="en-US" sz="95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出産前の面談を</a:t>
                      </a:r>
                      <a:r>
                        <a:rPr kumimoji="1" lang="ja-JP" altLang="en-US" sz="95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受ける</a:t>
                      </a:r>
                      <a:r>
                        <a:rPr kumimoji="1" lang="ja-JP" altLang="en-US" sz="75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（希望者）</a:t>
                      </a:r>
                      <a:endParaRPr kumimoji="1" lang="ja-JP" altLang="en-US" sz="75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ts val="1600"/>
                        </a:lnSpc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陣痛時の連絡先・交通手段を家族と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ts val="1600"/>
                        </a:lnSpc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確認して連絡先リストを作る</a:t>
                      </a:r>
                      <a:r>
                        <a:rPr kumimoji="1" lang="en-US" altLang="ja-JP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タクシーなど</a:t>
                      </a:r>
                      <a:r>
                        <a:rPr kumimoji="1" lang="en-US" altLang="ja-JP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緊急時や産前・産後のママのサポートやサー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ビス家族で話し合う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入院セットを準備する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産後の生活のために自宅の環境を整える</a:t>
                      </a:r>
                    </a:p>
                  </a:txBody>
                  <a:tcPr marL="3600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indent="144000" algn="l">
                        <a:lnSpc>
                          <a:spcPct val="100000"/>
                        </a:lnSpc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仕事の引継ぎの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準備をする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144000" algn="l">
                        <a:lnSpc>
                          <a:spcPct val="100000"/>
                        </a:lnSpc>
                        <a:buFont typeface="Meiryo UI" panose="020B0604030504040204" pitchFamily="50" charset="-128"/>
                        <a:buChar char="⃞"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きょうだいがいる場合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出産時・産後の体制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を考える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産前産後要件での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保育園等入園、一時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預かり、ショートステイ、</a:t>
                      </a:r>
                      <a:endParaRPr kumimoji="1" lang="en-US" altLang="ja-JP" sz="90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Meiryo UI" panose="020B0604030504040204" pitchFamily="50" charset="-128"/>
                        <a:buNone/>
                      </a:pPr>
                      <a:r>
                        <a:rPr kumimoji="1" lang="ja-JP" altLang="en-US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ファミリーサポート等</a:t>
                      </a:r>
                      <a:r>
                        <a:rPr kumimoji="1" lang="en-US" altLang="ja-JP" sz="90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3600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735148"/>
                  </a:ext>
                </a:extLst>
              </a:tr>
              <a:tr h="50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ヶ月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32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effectLst>
                          <a:glow rad="50800">
                            <a:schemeClr val="bg1"/>
                          </a:glow>
                        </a:effectLst>
                        <a:latin typeface="Comic Sans MS" panose="030F0702030302020204" pitchFamily="66" charset="0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340587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ヶ月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effectLst>
                          <a:glow rad="50800">
                            <a:schemeClr val="bg1"/>
                          </a:glow>
                        </a:effectLst>
                        <a:latin typeface="Comic Sans MS" panose="030F0702030302020204" pitchFamily="66" charset="0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1000" dirty="0"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週に</a:t>
                      </a:r>
                      <a:r>
                        <a:rPr kumimoji="1" lang="en-US" altLang="ja-JP" sz="1000" dirty="0"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度</a:t>
                      </a:r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541092"/>
                  </a:ext>
                </a:extLst>
              </a:tr>
            </a:tbl>
          </a:graphicData>
        </a:graphic>
      </p:graphicFrame>
      <p:graphicFrame>
        <p:nvGraphicFramePr>
          <p:cNvPr id="57" name="表 56">
            <a:extLst>
              <a:ext uri="{FF2B5EF4-FFF2-40B4-BE49-F238E27FC236}">
                <a16:creationId xmlns:a16="http://schemas.microsoft.com/office/drawing/2014/main" id="{1BA1B550-2DBB-40FB-BCC7-76612E224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540106"/>
              </p:ext>
            </p:extLst>
          </p:nvPr>
        </p:nvGraphicFramePr>
        <p:xfrm>
          <a:off x="68346" y="970240"/>
          <a:ext cx="4617293" cy="5821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77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4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7183">
                <a:tc gridSpan="6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ja-JP" altLang="en-US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これからママになるあなたや、家族の皆さまが、大切な妊娠期を安心して過ごせるような</a:t>
                      </a:r>
                      <a:endParaRPr kumimoji="1" lang="en-US" altLang="ja-JP" sz="105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ja-JP" altLang="en-US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ケアプランをご提案します。そのために、まずはあなたについて教えてください。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79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出産予定日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</a:pPr>
                      <a:r>
                        <a:rPr kumimoji="1" lang="ja-JP" altLang="en-US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年　　　月　　　日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ja-JP" altLang="en-US" sz="10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出産予定の病院名：</a:t>
                      </a:r>
                    </a:p>
                  </a:txBody>
                  <a:tcPr marL="36000" marR="0" marT="0" marB="0">
                    <a:lnL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sz="105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79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妊娠届出日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</a:pPr>
                      <a:r>
                        <a:rPr kumimoji="1" lang="ja-JP" altLang="en-US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年　　　月　　　日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お仕事</a:t>
                      </a:r>
                      <a:endParaRPr kumimoji="1" lang="en-US" altLang="ja-JP" sz="1050" b="1" dirty="0">
                        <a:solidFill>
                          <a:srgbClr val="663300"/>
                        </a:solidFill>
                        <a:effectLst>
                          <a:glow rad="635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ja-JP" altLang="en-US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□ あり　</a:t>
                      </a:r>
                      <a:r>
                        <a:rPr kumimoji="1" lang="en-US" altLang="ja-JP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□休業　□退職</a:t>
                      </a:r>
                      <a:r>
                        <a:rPr kumimoji="1" lang="en-US" altLang="ja-JP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ja-JP" altLang="en-US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□ なし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里帰り</a:t>
                      </a:r>
                      <a:endParaRPr kumimoji="1" lang="en-US" altLang="ja-JP" sz="1050" b="1" dirty="0">
                        <a:solidFill>
                          <a:srgbClr val="663300"/>
                        </a:solidFill>
                        <a:effectLst>
                          <a:glow rad="635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出産</a:t>
                      </a:r>
                    </a:p>
                  </a:txBody>
                  <a:tcPr marL="36000" marR="0" marT="0" marB="0" anchor="ctr">
                    <a:lnL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ja-JP" altLang="en-US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あり </a:t>
                      </a:r>
                      <a:endParaRPr kumimoji="1" lang="en-US" altLang="ja-JP" sz="105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en-US" altLang="ja-JP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里帰り先</a:t>
                      </a:r>
                      <a:r>
                        <a:rPr kumimoji="1" lang="en-US" altLang="ja-JP" sz="10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         </a:t>
                      </a:r>
                      <a:r>
                        <a:rPr kumimoji="1" lang="ja-JP" altLang="en-US" sz="10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   　　　</a:t>
                      </a:r>
                      <a:r>
                        <a:rPr kumimoji="1" lang="en-US" altLang="ja-JP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ja-JP" altLang="en-US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なし</a:t>
                      </a:r>
                    </a:p>
                  </a:txBody>
                  <a:tcPr marL="36000" marR="0" marT="0" marB="0" anchor="ctr">
                    <a:lnL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気になること</a:t>
                      </a:r>
                      <a:endParaRPr kumimoji="1" lang="en-US" altLang="ja-JP" sz="1050" b="1" dirty="0">
                        <a:solidFill>
                          <a:srgbClr val="663300"/>
                        </a:solidFill>
                        <a:effectLst>
                          <a:glow rad="635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心配なこと</a:t>
                      </a:r>
                      <a:endParaRPr kumimoji="1" lang="en-US" altLang="ja-JP" sz="1050" b="1" dirty="0">
                        <a:solidFill>
                          <a:srgbClr val="663300"/>
                        </a:solidFill>
                        <a:effectLst>
                          <a:glow rad="635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en-US" altLang="ja-JP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</a:t>
                      </a:r>
                      <a:r>
                        <a:rPr kumimoji="1" lang="en-US" altLang="ja-JP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R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en-US" altLang="ja-JP" sz="105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en-US" altLang="ja-JP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これから</a:t>
                      </a:r>
                      <a:r>
                        <a:rPr kumimoji="1" lang="en-US" altLang="ja-JP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90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妊娠・出産</a:t>
                      </a:r>
                      <a:endParaRPr kumimoji="1" lang="en-US" altLang="ja-JP" sz="900" b="1" dirty="0">
                        <a:solidFill>
                          <a:srgbClr val="663300"/>
                        </a:solidFill>
                        <a:effectLst>
                          <a:glow rad="635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90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育児に対して</a:t>
                      </a:r>
                      <a:endParaRPr kumimoji="1" lang="en-US" altLang="ja-JP" sz="900" b="1" dirty="0">
                        <a:solidFill>
                          <a:srgbClr val="663300"/>
                        </a:solidFill>
                        <a:effectLst>
                          <a:glow rad="635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90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の希望や思い</a:t>
                      </a:r>
                      <a:endParaRPr kumimoji="1" lang="en-US" altLang="ja-JP" sz="1000" b="1" dirty="0">
                        <a:solidFill>
                          <a:srgbClr val="663300"/>
                        </a:solidFill>
                        <a:effectLst>
                          <a:glow rad="635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en-US" altLang="ja-JP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妊娠中はこんな風に過ごしたい、出産はこんな風に迎えたい、子育てはこんな風に行いたい、など、現在の希望や思いをご記入ください</a:t>
                      </a:r>
                      <a:r>
                        <a:rPr kumimoji="1" lang="en-US" altLang="ja-JP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0" marT="36000" marB="0">
                    <a:lnL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ご家族に</a:t>
                      </a:r>
                      <a:endParaRPr kumimoji="1" lang="en-US" altLang="ja-JP" sz="1050" b="1" dirty="0">
                        <a:solidFill>
                          <a:srgbClr val="663300"/>
                        </a:solidFill>
                        <a:effectLst>
                          <a:glow rad="635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してほしい</a:t>
                      </a:r>
                      <a:endParaRPr kumimoji="1" lang="en-US" altLang="ja-JP" sz="1050" b="1" dirty="0">
                        <a:solidFill>
                          <a:srgbClr val="663300"/>
                        </a:solidFill>
                        <a:effectLst>
                          <a:glow rad="635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サポート</a:t>
                      </a:r>
                      <a:endParaRPr kumimoji="1" lang="en-US" altLang="ja-JP" sz="1050" b="1" dirty="0">
                        <a:solidFill>
                          <a:srgbClr val="663300"/>
                        </a:solidFill>
                        <a:effectLst>
                          <a:glow rad="635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en-US" altLang="ja-JP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特にこんなサポートが欲しい、こんな風にかかわってほしい、などご家族から期待する</a:t>
                      </a:r>
                      <a:endParaRPr kumimoji="1" lang="en-US" altLang="ja-JP" sz="90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サポートをご記入ください</a:t>
                      </a:r>
                      <a:r>
                        <a:rPr kumimoji="1" lang="en-US" altLang="ja-JP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0" marT="36000" marB="0">
                    <a:lnL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635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  <a:endParaRPr kumimoji="1" lang="en-US" altLang="ja-JP" sz="1050" b="1" dirty="0">
                        <a:solidFill>
                          <a:srgbClr val="663300"/>
                        </a:solidFill>
                        <a:effectLst>
                          <a:glow rad="635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en-US" altLang="ja-JP" sz="1050" b="1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312">
                <a:tc gridSpan="6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kumimoji="1" lang="ja-JP" altLang="en-US" sz="90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継続的な支援のため、必要な時は、関係機関とプラン内容を共有することについて同意します。</a:t>
                      </a:r>
                      <a:endParaRPr kumimoji="1" lang="en-US" altLang="ja-JP" sz="90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endParaRPr kumimoji="1" lang="ja-JP" altLang="en-US" sz="90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0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本人署名</a:t>
                      </a:r>
                      <a:endParaRPr kumimoji="1" lang="en-US" altLang="ja-JP" sz="105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663300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日付</a:t>
                      </a:r>
                      <a:endParaRPr kumimoji="1" lang="en-US" altLang="ja-JP" sz="1050" b="0" dirty="0">
                        <a:solidFill>
                          <a:srgbClr val="6633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rgbClr val="6633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年　　　月　　　日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3052EDB-B3F1-4055-8213-281C064CCF03}"/>
              </a:ext>
            </a:extLst>
          </p:cNvPr>
          <p:cNvGrpSpPr/>
          <p:nvPr/>
        </p:nvGrpSpPr>
        <p:grpSpPr>
          <a:xfrm>
            <a:off x="177554" y="99632"/>
            <a:ext cx="4504893" cy="736737"/>
            <a:chOff x="301190" y="145927"/>
            <a:chExt cx="4504893" cy="736737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F32D061-3144-48FA-96F9-4EB05CA98320}"/>
                </a:ext>
              </a:extLst>
            </p:cNvPr>
            <p:cNvGrpSpPr/>
            <p:nvPr/>
          </p:nvGrpSpPr>
          <p:grpSpPr>
            <a:xfrm>
              <a:off x="301190" y="574887"/>
              <a:ext cx="4504893" cy="307777"/>
              <a:chOff x="239666" y="612725"/>
              <a:chExt cx="4504893" cy="307777"/>
            </a:xfrm>
          </p:grpSpPr>
          <p:sp>
            <p:nvSpPr>
              <p:cNvPr id="51" name="正方形/長方形 50"/>
              <p:cNvSpPr/>
              <p:nvPr/>
            </p:nvSpPr>
            <p:spPr>
              <a:xfrm>
                <a:off x="2085664" y="612725"/>
                <a:ext cx="2658895" cy="3077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 lvl="0" algn="ctr"/>
                <a:r>
                  <a:rPr lang="ja-JP" altLang="en-US" sz="2000" b="1" dirty="0">
                    <a:ln w="0">
                      <a:noFill/>
                    </a:ln>
                    <a:pattFill prst="pct80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  <a:effectLst>
                      <a:glow rad="38100">
                        <a:srgbClr val="663300"/>
                      </a:glo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すまいる </a:t>
                </a:r>
                <a:r>
                  <a:rPr lang="ja-JP" altLang="en-US" sz="2000" b="1" dirty="0">
                    <a:ln w="0">
                      <a:noFill/>
                    </a:ln>
                    <a:pattFill prst="pct80">
                      <a:fgClr>
                        <a:srgbClr val="FF9966"/>
                      </a:fgClr>
                      <a:bgClr>
                        <a:srgbClr val="FFFFCC"/>
                      </a:bgClr>
                    </a:pattFill>
                    <a:effectLst>
                      <a:glow rad="38100">
                        <a:srgbClr val="663300"/>
                      </a:glo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☻ </a:t>
                </a:r>
                <a:r>
                  <a:rPr lang="ja-JP" altLang="en-US" sz="2000" b="1" dirty="0">
                    <a:ln w="0">
                      <a:noFill/>
                    </a:ln>
                    <a:pattFill prst="pct80">
                      <a:fgClr>
                        <a:srgbClr val="CCFF33"/>
                      </a:fgClr>
                      <a:bgClr>
                        <a:schemeClr val="bg1"/>
                      </a:bgClr>
                    </a:pattFill>
                    <a:effectLst>
                      <a:glow rad="38100">
                        <a:srgbClr val="663300"/>
                      </a:glo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親</a:t>
                </a:r>
                <a:r>
                  <a:rPr lang="ja-JP" altLang="en-US" sz="2000" b="1" dirty="0">
                    <a:ln w="0">
                      <a:noFill/>
                    </a:ln>
                    <a:pattFill prst="pct80">
                      <a:fgClr>
                        <a:srgbClr val="FF9966"/>
                      </a:fgClr>
                      <a:bgClr>
                        <a:schemeClr val="bg1"/>
                      </a:bgClr>
                    </a:pattFill>
                    <a:effectLst>
                      <a:glow rad="38100">
                        <a:srgbClr val="663300"/>
                      </a:glow>
                    </a:effectLst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子</a:t>
                </a:r>
                <a:r>
                  <a:rPr lang="ja-JP" altLang="en-US" sz="2000" b="1" dirty="0">
                    <a:ln w="0">
                      <a:noFill/>
                    </a:ln>
                    <a:solidFill>
                      <a:srgbClr val="663300"/>
                    </a:solidFill>
                    <a:effectLst/>
                    <a:latin typeface="SimHei" panose="02010609060101010101" pitchFamily="49" charset="-122"/>
                    <a:ea typeface="SimHei" panose="02010609060101010101" pitchFamily="49" charset="-122"/>
                  </a:rPr>
                  <a:t>プラン</a:t>
                </a:r>
              </a:p>
            </p:txBody>
          </p: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3AD61C17-164A-4A89-8B30-162E90B8F378}"/>
                  </a:ext>
                </a:extLst>
              </p:cNvPr>
              <p:cNvGrpSpPr/>
              <p:nvPr/>
            </p:nvGrpSpPr>
            <p:grpSpPr>
              <a:xfrm>
                <a:off x="239666" y="640613"/>
                <a:ext cx="1794686" cy="252000"/>
                <a:chOff x="232735" y="571481"/>
                <a:chExt cx="1794686" cy="252000"/>
              </a:xfrm>
            </p:grpSpPr>
            <p:sp>
              <p:nvSpPr>
                <p:cNvPr id="103" name="テキスト ボックス 102"/>
                <p:cNvSpPr txBox="1"/>
                <p:nvPr/>
              </p:nvSpPr>
              <p:spPr>
                <a:xfrm>
                  <a:off x="874188" y="589759"/>
                  <a:ext cx="182924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kumimoji="1" lang="ja-JP" altLang="en-US" sz="1400" b="1" dirty="0">
                      <a:pattFill prst="pct90">
                        <a:fgClr>
                          <a:srgbClr val="663300"/>
                        </a:fgClr>
                        <a:bgClr>
                          <a:schemeClr val="bg1"/>
                        </a:bgClr>
                      </a:patt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と</a:t>
                  </a:r>
                </a:p>
              </p:txBody>
            </p:sp>
            <p:grpSp>
              <p:nvGrpSpPr>
                <p:cNvPr id="104" name="グループ化 103"/>
                <p:cNvGrpSpPr/>
                <p:nvPr/>
              </p:nvGrpSpPr>
              <p:grpSpPr>
                <a:xfrm>
                  <a:off x="1126277" y="571481"/>
                  <a:ext cx="648000" cy="252000"/>
                  <a:chOff x="2013577" y="239413"/>
                  <a:chExt cx="1721381" cy="687612"/>
                </a:xfrm>
                <a:effectLst>
                  <a:glow rad="25400">
                    <a:srgbClr val="663300"/>
                  </a:glow>
                </a:effectLst>
              </p:grpSpPr>
              <p:grpSp>
                <p:nvGrpSpPr>
                  <p:cNvPr id="105" name="グループ化 104"/>
                  <p:cNvGrpSpPr/>
                  <p:nvPr/>
                </p:nvGrpSpPr>
                <p:grpSpPr>
                  <a:xfrm>
                    <a:off x="2013577" y="239413"/>
                    <a:ext cx="642445" cy="687612"/>
                    <a:chOff x="2217982" y="207349"/>
                    <a:chExt cx="642445" cy="687612"/>
                  </a:xfrm>
                  <a:pattFill prst="dkVert">
                    <a:fgClr>
                      <a:srgbClr val="FF7C80"/>
                    </a:fgClr>
                    <a:bgClr>
                      <a:srgbClr val="FFCC99"/>
                    </a:bgClr>
                  </a:pattFill>
                  <a:effectLst/>
                </p:grpSpPr>
                <p:sp>
                  <p:nvSpPr>
                    <p:cNvPr id="118" name="角丸四角形 117"/>
                    <p:cNvSpPr/>
                    <p:nvPr/>
                  </p:nvSpPr>
                  <p:spPr>
                    <a:xfrm>
                      <a:off x="2281102" y="258787"/>
                      <a:ext cx="517435" cy="149508"/>
                    </a:xfrm>
                    <a:prstGeom prst="roundRect">
                      <a:avLst>
                        <a:gd name="adj" fmla="val 44457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9" name="角丸四角形 118"/>
                    <p:cNvSpPr/>
                    <p:nvPr/>
                  </p:nvSpPr>
                  <p:spPr>
                    <a:xfrm>
                      <a:off x="2516744" y="207349"/>
                      <a:ext cx="46151" cy="312971"/>
                    </a:xfrm>
                    <a:prstGeom prst="round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20" name="角丸四角形 119"/>
                    <p:cNvSpPr/>
                    <p:nvPr/>
                  </p:nvSpPr>
                  <p:spPr>
                    <a:xfrm>
                      <a:off x="2244125" y="442516"/>
                      <a:ext cx="591389" cy="129241"/>
                    </a:xfrm>
                    <a:prstGeom prst="roundRect">
                      <a:avLst>
                        <a:gd name="adj" fmla="val 35093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21" name="角丸四角形 120"/>
                    <p:cNvSpPr/>
                    <p:nvPr/>
                  </p:nvSpPr>
                  <p:spPr>
                    <a:xfrm>
                      <a:off x="2420169" y="550655"/>
                      <a:ext cx="96576" cy="342869"/>
                    </a:xfrm>
                    <a:prstGeom prst="round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22" name="角丸四角形 121"/>
                    <p:cNvSpPr/>
                    <p:nvPr/>
                  </p:nvSpPr>
                  <p:spPr>
                    <a:xfrm>
                      <a:off x="2603020" y="544578"/>
                      <a:ext cx="62906" cy="342869"/>
                    </a:xfrm>
                    <a:prstGeom prst="round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23" name="角丸四角形 122"/>
                    <p:cNvSpPr/>
                    <p:nvPr/>
                  </p:nvSpPr>
                  <p:spPr>
                    <a:xfrm>
                      <a:off x="2709137" y="622382"/>
                      <a:ext cx="151290" cy="201368"/>
                    </a:xfrm>
                    <a:prstGeom prst="round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24" name="角丸四角形 123"/>
                    <p:cNvSpPr/>
                    <p:nvPr/>
                  </p:nvSpPr>
                  <p:spPr>
                    <a:xfrm>
                      <a:off x="2217982" y="622382"/>
                      <a:ext cx="151290" cy="201368"/>
                    </a:xfrm>
                    <a:prstGeom prst="round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25" name="角丸四角形 124"/>
                    <p:cNvSpPr/>
                    <p:nvPr/>
                  </p:nvSpPr>
                  <p:spPr>
                    <a:xfrm>
                      <a:off x="2547874" y="811986"/>
                      <a:ext cx="103201" cy="82975"/>
                    </a:xfrm>
                    <a:prstGeom prst="round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06" name="グループ化 105"/>
                  <p:cNvGrpSpPr/>
                  <p:nvPr/>
                </p:nvGrpSpPr>
                <p:grpSpPr>
                  <a:xfrm>
                    <a:off x="2676743" y="491451"/>
                    <a:ext cx="364943" cy="398248"/>
                    <a:chOff x="2997382" y="344706"/>
                    <a:chExt cx="364943" cy="398248"/>
                  </a:xfrm>
                  <a:effectLst/>
                </p:grpSpPr>
                <p:sp>
                  <p:nvSpPr>
                    <p:cNvPr id="115" name="角丸四角形 114"/>
                    <p:cNvSpPr/>
                    <p:nvPr/>
                  </p:nvSpPr>
                  <p:spPr>
                    <a:xfrm>
                      <a:off x="3048000" y="408295"/>
                      <a:ext cx="314325" cy="112025"/>
                    </a:xfrm>
                    <a:prstGeom prst="roundRect">
                      <a:avLst/>
                    </a:prstGeom>
                    <a:pattFill prst="pct40">
                      <a:fgClr>
                        <a:srgbClr val="FF7C80"/>
                      </a:fgClr>
                      <a:bgClr>
                        <a:srgbClr val="FFCC99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6" name="角丸四角形 115"/>
                    <p:cNvSpPr/>
                    <p:nvPr/>
                  </p:nvSpPr>
                  <p:spPr>
                    <a:xfrm rot="420000">
                      <a:off x="3155018" y="344706"/>
                      <a:ext cx="45719" cy="258548"/>
                    </a:xfrm>
                    <a:prstGeom prst="roundRect">
                      <a:avLst/>
                    </a:prstGeom>
                    <a:pattFill prst="pct40">
                      <a:fgClr>
                        <a:srgbClr val="FF7C80"/>
                      </a:fgClr>
                      <a:bgClr>
                        <a:srgbClr val="FFCC99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7" name="アーチ 116"/>
                    <p:cNvSpPr/>
                    <p:nvPr/>
                  </p:nvSpPr>
                  <p:spPr>
                    <a:xfrm rot="5400000">
                      <a:off x="3070626" y="486342"/>
                      <a:ext cx="183368" cy="329856"/>
                    </a:xfrm>
                    <a:prstGeom prst="blockArc">
                      <a:avLst/>
                    </a:prstGeom>
                    <a:pattFill prst="pct40">
                      <a:fgClr>
                        <a:srgbClr val="FF7C80"/>
                      </a:fgClr>
                      <a:bgClr>
                        <a:srgbClr val="FFCC99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107" name="グループ化 106"/>
                  <p:cNvGrpSpPr/>
                  <p:nvPr/>
                </p:nvGrpSpPr>
                <p:grpSpPr>
                  <a:xfrm>
                    <a:off x="2995854" y="630830"/>
                    <a:ext cx="329856" cy="264086"/>
                    <a:chOff x="3374765" y="483562"/>
                    <a:chExt cx="329856" cy="264086"/>
                  </a:xfrm>
                  <a:effectLst/>
                </p:grpSpPr>
                <p:sp>
                  <p:nvSpPr>
                    <p:cNvPr id="112" name="アーチ 111"/>
                    <p:cNvSpPr/>
                    <p:nvPr/>
                  </p:nvSpPr>
                  <p:spPr>
                    <a:xfrm rot="5400000">
                      <a:off x="3448009" y="460611"/>
                      <a:ext cx="183368" cy="329856"/>
                    </a:xfrm>
                    <a:prstGeom prst="blockArc">
                      <a:avLst>
                        <a:gd name="adj1" fmla="val 6713504"/>
                        <a:gd name="adj2" fmla="val 19377614"/>
                        <a:gd name="adj3" fmla="val 28442"/>
                      </a:avLst>
                    </a:prstGeom>
                    <a:pattFill prst="pct40">
                      <a:fgClr>
                        <a:srgbClr val="FF7C80"/>
                      </a:fgClr>
                      <a:bgClr>
                        <a:srgbClr val="FFCC99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3" name="角丸四角形 112"/>
                    <p:cNvSpPr/>
                    <p:nvPr/>
                  </p:nvSpPr>
                  <p:spPr>
                    <a:xfrm rot="420000">
                      <a:off x="3576834" y="483562"/>
                      <a:ext cx="45719" cy="144000"/>
                    </a:xfrm>
                    <a:prstGeom prst="roundRect">
                      <a:avLst/>
                    </a:prstGeom>
                    <a:pattFill prst="pct40">
                      <a:fgClr>
                        <a:srgbClr val="FF7C80"/>
                      </a:fgClr>
                      <a:bgClr>
                        <a:srgbClr val="FFCC99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4" name="角丸四角形 113"/>
                    <p:cNvSpPr/>
                    <p:nvPr/>
                  </p:nvSpPr>
                  <p:spPr>
                    <a:xfrm rot="21180000" flipH="1">
                      <a:off x="3479035" y="485711"/>
                      <a:ext cx="61017" cy="261937"/>
                    </a:xfrm>
                    <a:prstGeom prst="roundRect">
                      <a:avLst/>
                    </a:prstGeom>
                    <a:pattFill prst="pct40">
                      <a:fgClr>
                        <a:srgbClr val="FF7C80"/>
                      </a:fgClr>
                      <a:bgClr>
                        <a:srgbClr val="FFCC99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08" name="グループ化 107"/>
                  <p:cNvGrpSpPr/>
                  <p:nvPr/>
                </p:nvGrpSpPr>
                <p:grpSpPr>
                  <a:xfrm>
                    <a:off x="3351986" y="520367"/>
                    <a:ext cx="382972" cy="358616"/>
                    <a:chOff x="3800262" y="434239"/>
                    <a:chExt cx="311513" cy="358616"/>
                  </a:xfrm>
                  <a:effectLst/>
                </p:grpSpPr>
                <p:sp>
                  <p:nvSpPr>
                    <p:cNvPr id="109" name="角丸四角形 108"/>
                    <p:cNvSpPr/>
                    <p:nvPr/>
                  </p:nvSpPr>
                  <p:spPr>
                    <a:xfrm rot="22200000" flipH="1">
                      <a:off x="3830209" y="434239"/>
                      <a:ext cx="74890" cy="354809"/>
                    </a:xfrm>
                    <a:prstGeom prst="roundRect">
                      <a:avLst/>
                    </a:prstGeom>
                    <a:pattFill prst="pct40">
                      <a:fgClr>
                        <a:srgbClr val="FF7C80"/>
                      </a:fgClr>
                      <a:bgClr>
                        <a:srgbClr val="FFCC99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0" name="アーチ 109"/>
                    <p:cNvSpPr/>
                    <p:nvPr/>
                  </p:nvSpPr>
                  <p:spPr>
                    <a:xfrm rot="10340893">
                      <a:off x="3928407" y="492269"/>
                      <a:ext cx="183368" cy="280856"/>
                    </a:xfrm>
                    <a:prstGeom prst="blockArc">
                      <a:avLst/>
                    </a:prstGeom>
                    <a:pattFill prst="pct40">
                      <a:fgClr>
                        <a:srgbClr val="FF7C80"/>
                      </a:fgClr>
                      <a:bgClr>
                        <a:srgbClr val="FFCC99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1" name="アーチ 110"/>
                    <p:cNvSpPr/>
                    <p:nvPr/>
                  </p:nvSpPr>
                  <p:spPr>
                    <a:xfrm rot="10800000">
                      <a:off x="3800262" y="462999"/>
                      <a:ext cx="183368" cy="329856"/>
                    </a:xfrm>
                    <a:prstGeom prst="blockArc">
                      <a:avLst>
                        <a:gd name="adj1" fmla="val 11998899"/>
                        <a:gd name="adj2" fmla="val 17961626"/>
                        <a:gd name="adj3" fmla="val 20200"/>
                      </a:avLst>
                    </a:prstGeom>
                    <a:pattFill prst="pct40">
                      <a:fgClr>
                        <a:srgbClr val="FF7C80"/>
                      </a:fgClr>
                      <a:bgClr>
                        <a:srgbClr val="FFCC99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26" name="テキスト ボックス 125"/>
                <p:cNvSpPr txBox="1"/>
                <p:nvPr/>
              </p:nvSpPr>
              <p:spPr>
                <a:xfrm>
                  <a:off x="1843443" y="589759"/>
                  <a:ext cx="183978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kumimoji="1" lang="ja-JP" altLang="en-US" sz="1400" b="1" dirty="0">
                      <a:pattFill prst="pct90">
                        <a:fgClr>
                          <a:srgbClr val="663300"/>
                        </a:fgClr>
                        <a:bgClr>
                          <a:schemeClr val="bg1"/>
                        </a:bgClr>
                      </a:patt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の</a:t>
                  </a:r>
                </a:p>
              </p:txBody>
            </p:sp>
            <p:grpSp>
              <p:nvGrpSpPr>
                <p:cNvPr id="21" name="グループ化 20">
                  <a:extLst>
                    <a:ext uri="{FF2B5EF4-FFF2-40B4-BE49-F238E27FC236}">
                      <a16:creationId xmlns:a16="http://schemas.microsoft.com/office/drawing/2014/main" id="{D354F87A-3A60-4A0C-B782-B554A9F92352}"/>
                    </a:ext>
                  </a:extLst>
                </p:cNvPr>
                <p:cNvGrpSpPr/>
                <p:nvPr/>
              </p:nvGrpSpPr>
              <p:grpSpPr>
                <a:xfrm>
                  <a:off x="232735" y="584588"/>
                  <a:ext cx="572288" cy="225786"/>
                  <a:chOff x="237525" y="606700"/>
                  <a:chExt cx="601796" cy="237428"/>
                </a:xfrm>
              </p:grpSpPr>
              <p:grpSp>
                <p:nvGrpSpPr>
                  <p:cNvPr id="20" name="グループ化 19">
                    <a:extLst>
                      <a:ext uri="{FF2B5EF4-FFF2-40B4-BE49-F238E27FC236}">
                        <a16:creationId xmlns:a16="http://schemas.microsoft.com/office/drawing/2014/main" id="{96510279-1E32-44F7-991E-1E145860B583}"/>
                      </a:ext>
                    </a:extLst>
                  </p:cNvPr>
                  <p:cNvGrpSpPr/>
                  <p:nvPr/>
                </p:nvGrpSpPr>
                <p:grpSpPr>
                  <a:xfrm>
                    <a:off x="515321" y="610358"/>
                    <a:ext cx="324000" cy="233770"/>
                    <a:chOff x="500818" y="590216"/>
                    <a:chExt cx="324000" cy="233770"/>
                  </a:xfrm>
                  <a:effectLst>
                    <a:glow rad="25400">
                      <a:srgbClr val="663300"/>
                    </a:glow>
                  </a:effectLst>
                </p:grpSpPr>
                <p:sp>
                  <p:nvSpPr>
                    <p:cNvPr id="130" name="台形 4"/>
                    <p:cNvSpPr/>
                    <p:nvPr/>
                  </p:nvSpPr>
                  <p:spPr>
                    <a:xfrm>
                      <a:off x="500818" y="590216"/>
                      <a:ext cx="324000" cy="90000"/>
                    </a:xfrm>
                    <a:prstGeom prst="roundRect">
                      <a:avLst/>
                    </a:prstGeom>
                    <a:pattFill prst="dkVert">
                      <a:fgClr>
                        <a:schemeClr val="bg1"/>
                      </a:fgClr>
                      <a:bgClr>
                        <a:srgbClr val="CCFF33"/>
                      </a:bgClr>
                    </a:pattFill>
                    <a:ln w="12700">
                      <a:noFill/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31" name="台形 5"/>
                    <p:cNvSpPr/>
                    <p:nvPr/>
                  </p:nvSpPr>
                  <p:spPr>
                    <a:xfrm rot="17637266" flipH="1">
                      <a:off x="665810" y="699164"/>
                      <a:ext cx="69645" cy="180000"/>
                    </a:xfrm>
                    <a:prstGeom prst="roundRect">
                      <a:avLst/>
                    </a:prstGeom>
                    <a:pattFill prst="dkVert">
                      <a:fgClr>
                        <a:schemeClr val="bg1"/>
                      </a:fgClr>
                      <a:bgClr>
                        <a:srgbClr val="CCFF33"/>
                      </a:bgClr>
                    </a:pattFill>
                    <a:ln w="12700">
                      <a:noFill/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5" name="台形 5">
                      <a:extLst>
                        <a:ext uri="{FF2B5EF4-FFF2-40B4-BE49-F238E27FC236}">
                          <a16:creationId xmlns:a16="http://schemas.microsoft.com/office/drawing/2014/main" id="{7265222E-F71F-4DE6-AF21-06A4023A0530}"/>
                        </a:ext>
                      </a:extLst>
                    </p:cNvPr>
                    <p:cNvSpPr/>
                    <p:nvPr/>
                  </p:nvSpPr>
                  <p:spPr>
                    <a:xfrm rot="2191206" flipH="1">
                      <a:off x="710304" y="621525"/>
                      <a:ext cx="69645" cy="180000"/>
                    </a:xfrm>
                    <a:prstGeom prst="roundRect">
                      <a:avLst/>
                    </a:prstGeom>
                    <a:pattFill prst="dkVert">
                      <a:fgClr>
                        <a:schemeClr val="bg1"/>
                      </a:fgClr>
                      <a:bgClr>
                        <a:srgbClr val="CCFF33"/>
                      </a:bgClr>
                    </a:pattFill>
                    <a:ln w="12700">
                      <a:noFill/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67" name="グループ化 66">
                    <a:extLst>
                      <a:ext uri="{FF2B5EF4-FFF2-40B4-BE49-F238E27FC236}">
                        <a16:creationId xmlns:a16="http://schemas.microsoft.com/office/drawing/2014/main" id="{BC8A2F36-1947-4CE0-9885-4EF51EEA567F}"/>
                      </a:ext>
                    </a:extLst>
                  </p:cNvPr>
                  <p:cNvGrpSpPr/>
                  <p:nvPr/>
                </p:nvGrpSpPr>
                <p:grpSpPr>
                  <a:xfrm>
                    <a:off x="237525" y="606700"/>
                    <a:ext cx="324000" cy="233770"/>
                    <a:chOff x="500818" y="590216"/>
                    <a:chExt cx="324000" cy="233770"/>
                  </a:xfrm>
                  <a:effectLst>
                    <a:glow rad="25400">
                      <a:srgbClr val="663300"/>
                    </a:glow>
                  </a:effectLst>
                </p:grpSpPr>
                <p:sp>
                  <p:nvSpPr>
                    <p:cNvPr id="69" name="台形 4">
                      <a:extLst>
                        <a:ext uri="{FF2B5EF4-FFF2-40B4-BE49-F238E27FC236}">
                          <a16:creationId xmlns:a16="http://schemas.microsoft.com/office/drawing/2014/main" id="{8E2EA4D5-6712-48B5-AA39-178AA3491C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0818" y="590216"/>
                      <a:ext cx="324000" cy="90000"/>
                    </a:xfrm>
                    <a:prstGeom prst="roundRect">
                      <a:avLst/>
                    </a:prstGeom>
                    <a:pattFill prst="dkVert">
                      <a:fgClr>
                        <a:schemeClr val="bg1"/>
                      </a:fgClr>
                      <a:bgClr>
                        <a:srgbClr val="CCFF33"/>
                      </a:bgClr>
                    </a:pattFill>
                    <a:ln w="12700">
                      <a:noFill/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0" name="台形 5">
                      <a:extLst>
                        <a:ext uri="{FF2B5EF4-FFF2-40B4-BE49-F238E27FC236}">
                          <a16:creationId xmlns:a16="http://schemas.microsoft.com/office/drawing/2014/main" id="{A6DF26EE-7A85-43E6-AF95-C3AB51A6602A}"/>
                        </a:ext>
                      </a:extLst>
                    </p:cNvPr>
                    <p:cNvSpPr/>
                    <p:nvPr/>
                  </p:nvSpPr>
                  <p:spPr>
                    <a:xfrm rot="17637266" flipH="1">
                      <a:off x="665810" y="699164"/>
                      <a:ext cx="69645" cy="180000"/>
                    </a:xfrm>
                    <a:prstGeom prst="roundRect">
                      <a:avLst/>
                    </a:prstGeom>
                    <a:pattFill prst="dkVert">
                      <a:fgClr>
                        <a:schemeClr val="bg1"/>
                      </a:fgClr>
                      <a:bgClr>
                        <a:srgbClr val="CCFF33"/>
                      </a:bgClr>
                    </a:pattFill>
                    <a:ln w="12700">
                      <a:noFill/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1" name="台形 5">
                      <a:extLst>
                        <a:ext uri="{FF2B5EF4-FFF2-40B4-BE49-F238E27FC236}">
                          <a16:creationId xmlns:a16="http://schemas.microsoft.com/office/drawing/2014/main" id="{CC6CD7D7-C189-446D-AABC-2B87D247F524}"/>
                        </a:ext>
                      </a:extLst>
                    </p:cNvPr>
                    <p:cNvSpPr/>
                    <p:nvPr/>
                  </p:nvSpPr>
                  <p:spPr>
                    <a:xfrm rot="2191206" flipH="1">
                      <a:off x="710304" y="621525"/>
                      <a:ext cx="69645" cy="180000"/>
                    </a:xfrm>
                    <a:prstGeom prst="roundRect">
                      <a:avLst/>
                    </a:prstGeom>
                    <a:pattFill prst="dkVert">
                      <a:fgClr>
                        <a:schemeClr val="bg1"/>
                      </a:fgClr>
                      <a:bgClr>
                        <a:srgbClr val="CCFF33"/>
                      </a:bgClr>
                    </a:pattFill>
                    <a:ln w="12700">
                      <a:noFill/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</p:grpSp>
        </p:grp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D58F5577-7E36-4D73-8F1C-27B12F5D7D06}"/>
                </a:ext>
              </a:extLst>
            </p:cNvPr>
            <p:cNvGrpSpPr/>
            <p:nvPr/>
          </p:nvGrpSpPr>
          <p:grpSpPr>
            <a:xfrm>
              <a:off x="301190" y="145927"/>
              <a:ext cx="3881222" cy="328724"/>
              <a:chOff x="224053" y="183765"/>
              <a:chExt cx="3881222" cy="328724"/>
            </a:xfrm>
          </p:grpSpPr>
          <p:sp>
            <p:nvSpPr>
              <p:cNvPr id="4" name="角丸四角形 3"/>
              <p:cNvSpPr/>
              <p:nvPr/>
            </p:nvSpPr>
            <p:spPr>
              <a:xfrm>
                <a:off x="224053" y="186127"/>
                <a:ext cx="2561718" cy="324000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rgbClr val="6633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7" name="テキスト ボックス 156"/>
              <p:cNvSpPr txBox="1"/>
              <p:nvPr/>
            </p:nvSpPr>
            <p:spPr>
              <a:xfrm>
                <a:off x="2799340" y="209628"/>
                <a:ext cx="98316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ja-JP" altLang="en-US" sz="1600" b="1" dirty="0">
                    <a:pattFill prst="pct90">
                      <a:fgClr>
                        <a:srgbClr val="663300"/>
                      </a:fgClr>
                      <a:bgClr>
                        <a:schemeClr val="bg1"/>
                      </a:bgClr>
                    </a:pattFill>
                    <a:effectLst>
                      <a:glow rad="50800">
                        <a:schemeClr val="bg1"/>
                      </a:glow>
                    </a:effectLst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さん</a:t>
                </a:r>
                <a:r>
                  <a:rPr lang="ja-JP" altLang="en-US" b="1" dirty="0">
                    <a:pattFill prst="pct90">
                      <a:fgClr>
                        <a:srgbClr val="663300"/>
                      </a:fgClr>
                      <a:bgClr>
                        <a:schemeClr val="bg1"/>
                      </a:bgClr>
                    </a:pattFill>
                    <a:effectLst>
                      <a:glow rad="50800">
                        <a:schemeClr val="bg1"/>
                      </a:glow>
                    </a:effectLst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専用</a:t>
                </a:r>
                <a:endParaRPr kumimoji="1" lang="ja-JP" altLang="en-US" sz="2000" b="1" dirty="0">
                  <a:pattFill prst="pct90">
                    <a:fgClr>
                      <a:srgbClr val="663300"/>
                    </a:fgClr>
                    <a:bgClr>
                      <a:schemeClr val="bg1"/>
                    </a:bgClr>
                  </a:pattFill>
                  <a:effectLst>
                    <a:glow rad="50800">
                      <a:schemeClr val="bg1"/>
                    </a:glo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pic>
            <p:nvPicPr>
              <p:cNvPr id="27" name="図 26">
                <a:extLst>
                  <a:ext uri="{FF2B5EF4-FFF2-40B4-BE49-F238E27FC236}">
                    <a16:creationId xmlns:a16="http://schemas.microsoft.com/office/drawing/2014/main" id="{3A04F5EB-E5A6-44F3-BBC1-4C9C903031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82122" y="183765"/>
                <a:ext cx="323153" cy="328724"/>
              </a:xfrm>
              <a:prstGeom prst="rect">
                <a:avLst/>
              </a:prstGeom>
            </p:spPr>
          </p:pic>
        </p:grpSp>
      </p:grpSp>
      <p:graphicFrame>
        <p:nvGraphicFramePr>
          <p:cNvPr id="46" name="表 6">
            <a:extLst>
              <a:ext uri="{FF2B5EF4-FFF2-40B4-BE49-F238E27FC236}">
                <a16:creationId xmlns:a16="http://schemas.microsoft.com/office/drawing/2014/main" id="{71E6F5B5-B4C7-4819-8932-7C80525D8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008081"/>
              </p:ext>
            </p:extLst>
          </p:nvPr>
        </p:nvGraphicFramePr>
        <p:xfrm>
          <a:off x="4959733" y="6144254"/>
          <a:ext cx="4896000" cy="64707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30842">
                  <a:extLst>
                    <a:ext uri="{9D8B030D-6E8A-4147-A177-3AD203B41FA5}">
                      <a16:colId xmlns:a16="http://schemas.microsoft.com/office/drawing/2014/main" val="369458417"/>
                    </a:ext>
                  </a:extLst>
                </a:gridCol>
                <a:gridCol w="3965158">
                  <a:extLst>
                    <a:ext uri="{9D8B030D-6E8A-4147-A177-3AD203B41FA5}">
                      <a16:colId xmlns:a16="http://schemas.microsoft.com/office/drawing/2014/main" val="888473908"/>
                    </a:ext>
                  </a:extLst>
                </a:gridCol>
              </a:tblGrid>
              <a:tr h="6470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期間中利用</a:t>
                      </a:r>
                      <a:endParaRPr kumimoji="1" lang="en-US" altLang="ja-JP" sz="1000" dirty="0">
                        <a:solidFill>
                          <a:srgbClr val="663300"/>
                        </a:solidFill>
                        <a:effectLst>
                          <a:glow rad="50800">
                            <a:schemeClr val="bg1"/>
                          </a:glow>
                        </a:effectLst>
                        <a:latin typeface="Comic Sans MS" panose="030F0702030302020204" pitchFamily="66" charset="0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dirty="0">
                          <a:solidFill>
                            <a:srgbClr val="663300"/>
                          </a:solidFill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できるサポート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900" b="1" dirty="0">
                          <a:solidFill>
                            <a:srgbClr val="663300"/>
                          </a:solidFill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□電話相談　　□妊婦訪問　　□来所相談　　□母親学級・両親学級　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900" b="1" dirty="0">
                          <a:solidFill>
                            <a:srgbClr val="663300"/>
                          </a:solidFill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□保育園・幼稚園・認定こども園等　　□ショートステイ　　□ファミリーサポート　</a:t>
                      </a:r>
                      <a:endParaRPr kumimoji="1" lang="en-US" altLang="ja-JP" sz="900" b="1" dirty="0">
                        <a:solidFill>
                          <a:srgbClr val="663300"/>
                        </a:solidFill>
                        <a:effectLst>
                          <a:glow rad="50800">
                            <a:schemeClr val="bg1"/>
                          </a:glow>
                        </a:effectLst>
                        <a:latin typeface="Comic Sans MS" panose="030F0702030302020204" pitchFamily="66" charset="0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900" b="1" dirty="0">
                          <a:solidFill>
                            <a:srgbClr val="663300"/>
                          </a:solidFill>
                          <a:effectLst>
                            <a:glow rad="50800">
                              <a:schemeClr val="bg1"/>
                            </a:glow>
                          </a:effectLst>
                          <a:latin typeface="Comic Sans MS" panose="030F0702030302020204" pitchFamily="66" charset="0"/>
                          <a:ea typeface="Meiryo UI" panose="020B0604030504040204" pitchFamily="50" charset="-128"/>
                        </a:rPr>
                        <a:t>□子育て支援センター、児童館などの交流の場　　</a:t>
                      </a: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818253"/>
                  </a:ext>
                </a:extLst>
              </a:tr>
            </a:tbl>
          </a:graphicData>
        </a:graphic>
      </p:graphicFrame>
      <p:pic>
        <p:nvPicPr>
          <p:cNvPr id="2" name="図 1">
            <a:extLst>
              <a:ext uri="{FF2B5EF4-FFF2-40B4-BE49-F238E27FC236}">
                <a16:creationId xmlns:a16="http://schemas.microsoft.com/office/drawing/2014/main" id="{76CE5F74-6615-47AC-A393-9C81422C25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598749">
            <a:off x="9448291" y="4185170"/>
            <a:ext cx="293053" cy="288000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450EE378-7EB0-4DE4-B178-D9893BF8D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6262" y="4329171"/>
            <a:ext cx="183158" cy="180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152E727-9BA4-4B82-B274-F13F51CB0F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7257">
            <a:off x="4453252" y="5436715"/>
            <a:ext cx="352308" cy="69801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3F0315-4AF1-457E-8B19-FEF4A5B7CFE9}"/>
              </a:ext>
            </a:extLst>
          </p:cNvPr>
          <p:cNvSpPr txBox="1"/>
          <p:nvPr/>
        </p:nvSpPr>
        <p:spPr>
          <a:xfrm>
            <a:off x="9052618" y="6618492"/>
            <a:ext cx="1208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rgbClr val="663300"/>
                </a:solidFill>
                <a:effectLst>
                  <a:glow rad="50800">
                    <a:schemeClr val="bg1"/>
                  </a:glow>
                </a:effectLst>
                <a:latin typeface="Comic Sans MS" panose="030F0702030302020204" pitchFamily="66" charset="0"/>
                <a:ea typeface="Meiryo UI" panose="020B0604030504040204" pitchFamily="50" charset="-128"/>
              </a:rPr>
              <a:t>（</a:t>
            </a:r>
            <a:r>
              <a:rPr kumimoji="1" lang="en-US" altLang="ja-JP" sz="800" b="1" dirty="0">
                <a:solidFill>
                  <a:srgbClr val="663300"/>
                </a:solidFill>
                <a:effectLst>
                  <a:glow rad="50800">
                    <a:schemeClr val="bg1"/>
                  </a:glow>
                </a:effectLst>
                <a:latin typeface="Comic Sans MS" panose="030F0702030302020204" pitchFamily="66" charset="0"/>
                <a:ea typeface="Meiryo UI" panose="020B0604030504040204" pitchFamily="50" charset="-128"/>
              </a:rPr>
              <a:t>R6.4.1</a:t>
            </a:r>
            <a:r>
              <a:rPr kumimoji="1" lang="ja-JP" altLang="en-US" sz="800" b="1" dirty="0">
                <a:solidFill>
                  <a:srgbClr val="663300"/>
                </a:solidFill>
                <a:effectLst>
                  <a:glow rad="50800">
                    <a:schemeClr val="bg1"/>
                  </a:glow>
                </a:effectLst>
                <a:latin typeface="Comic Sans MS" panose="030F0702030302020204" pitchFamily="66" charset="0"/>
                <a:ea typeface="Meiryo UI" panose="020B0604030504040204" pitchFamily="50" charset="-128"/>
              </a:rPr>
              <a:t>現在）</a:t>
            </a:r>
            <a:endParaRPr kumimoji="1" lang="ja-JP" altLang="en-US" sz="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41158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2905433" y="43873"/>
            <a:ext cx="4200988" cy="261610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r>
              <a:rPr kumimoji="1" lang="ja-JP" altLang="en-US" sz="1400" b="1" dirty="0">
                <a:solidFill>
                  <a:srgbClr val="66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下野市</a:t>
            </a:r>
            <a:r>
              <a:rPr lang="ja-JP" altLang="en-US" sz="1400" b="1" dirty="0">
                <a:solidFill>
                  <a:srgbClr val="66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安心子育てサービス</a:t>
            </a:r>
            <a:r>
              <a:rPr kumimoji="1" lang="ja-JP" altLang="en-US" sz="1400" b="1" dirty="0">
                <a:solidFill>
                  <a:srgbClr val="66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400" b="1" dirty="0">
                <a:solidFill>
                  <a:srgbClr val="FF99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🌼</a:t>
            </a:r>
            <a:r>
              <a:rPr kumimoji="1" lang="ja-JP" altLang="en-US" sz="1400" b="1" dirty="0">
                <a:solidFill>
                  <a:srgbClr val="66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月齢・年齢ごと早見表</a:t>
            </a:r>
          </a:p>
        </p:txBody>
      </p:sp>
      <p:graphicFrame>
        <p:nvGraphicFramePr>
          <p:cNvPr id="47" name="表 46">
            <a:extLst>
              <a:ext uri="{FF2B5EF4-FFF2-40B4-BE49-F238E27FC236}">
                <a16:creationId xmlns:a16="http://schemas.microsoft.com/office/drawing/2014/main" id="{0AB64B47-8173-4D84-BE1D-6F7E45145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502214"/>
              </p:ext>
            </p:extLst>
          </p:nvPr>
        </p:nvGraphicFramePr>
        <p:xfrm>
          <a:off x="71194" y="407757"/>
          <a:ext cx="9809439" cy="6374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439">
                  <a:extLst>
                    <a:ext uri="{9D8B030D-6E8A-4147-A177-3AD203B41FA5}">
                      <a16:colId xmlns:a16="http://schemas.microsoft.com/office/drawing/2014/main" val="1927593841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825653827"/>
                    </a:ext>
                  </a:extLst>
                </a:gridCol>
                <a:gridCol w="3996000">
                  <a:extLst>
                    <a:ext uri="{9D8B030D-6E8A-4147-A177-3AD203B41FA5}">
                      <a16:colId xmlns:a16="http://schemas.microsoft.com/office/drawing/2014/main" val="632049087"/>
                    </a:ext>
                  </a:extLst>
                </a:gridCol>
                <a:gridCol w="2844000">
                  <a:extLst>
                    <a:ext uri="{9D8B030D-6E8A-4147-A177-3AD203B41FA5}">
                      <a16:colId xmlns:a16="http://schemas.microsoft.com/office/drawing/2014/main" val="31119259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426403519"/>
                    </a:ext>
                  </a:extLst>
                </a:gridCol>
              </a:tblGrid>
              <a:tr h="290174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762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胎児期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40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762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新生児期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40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762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乳児期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40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762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幼児期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40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762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児童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40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678041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960294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ja-JP" altLang="en-US" sz="900" b="1" dirty="0">
                          <a:solidFill>
                            <a:srgbClr val="663300"/>
                          </a:solidFill>
                          <a:effectLst>
                            <a:glow rad="762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健診・検査・予防接種</a:t>
                      </a:r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80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4000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762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申請・提出等</a:t>
                      </a:r>
                      <a:endParaRPr kumimoji="1" lang="en-US" altLang="ja-JP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80">
                      <a:fgClr>
                        <a:srgbClr val="FFCC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FFCC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FFCC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FFCC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FFCC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FFCCCC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174421841"/>
                  </a:ext>
                </a:extLst>
              </a:tr>
              <a:tr h="2304000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ja-JP" altLang="en-US" sz="1050" b="1" dirty="0">
                          <a:solidFill>
                            <a:srgbClr val="663300"/>
                          </a:solidFill>
                          <a:effectLst>
                            <a:glow rad="76200">
                              <a:schemeClr val="bg1"/>
                            </a:glo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市のサポート</a:t>
                      </a:r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80">
                      <a:fgClr>
                        <a:srgbClr val="CCFF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CCFF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CCFF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CCFF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CCFF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b="1" dirty="0">
                        <a:solidFill>
                          <a:srgbClr val="663300"/>
                        </a:solidFill>
                        <a:effectLst>
                          <a:glow rad="76200">
                            <a:schemeClr val="bg1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96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CCFF33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97413452"/>
                  </a:ext>
                </a:extLst>
              </a:tr>
            </a:tbl>
          </a:graphicData>
        </a:graphic>
      </p:graphicFrame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C7A0D542-5798-4A4B-82D1-A2493FE7C5E6}"/>
              </a:ext>
            </a:extLst>
          </p:cNvPr>
          <p:cNvCxnSpPr>
            <a:cxnSpLocks/>
          </p:cNvCxnSpPr>
          <p:nvPr/>
        </p:nvCxnSpPr>
        <p:spPr>
          <a:xfrm flipV="1">
            <a:off x="9529053" y="406887"/>
            <a:ext cx="0" cy="6336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5286D169-D232-4587-926E-8ABE5C2D729C}"/>
              </a:ext>
            </a:extLst>
          </p:cNvPr>
          <p:cNvSpPr txBox="1"/>
          <p:nvPr/>
        </p:nvSpPr>
        <p:spPr>
          <a:xfrm>
            <a:off x="9422295" y="695831"/>
            <a:ext cx="213516" cy="468000"/>
          </a:xfrm>
          <a:prstGeom prst="rect">
            <a:avLst/>
          </a:prstGeom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556128F3-AF55-468C-BBF5-431EA882D7C2}"/>
              </a:ext>
            </a:extLst>
          </p:cNvPr>
          <p:cNvCxnSpPr>
            <a:cxnSpLocks/>
          </p:cNvCxnSpPr>
          <p:nvPr/>
        </p:nvCxnSpPr>
        <p:spPr>
          <a:xfrm flipV="1">
            <a:off x="8958398" y="1163831"/>
            <a:ext cx="0" cy="5580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625961FE-C642-4F7E-860A-23B56B7C05B0}"/>
              </a:ext>
            </a:extLst>
          </p:cNvPr>
          <p:cNvSpPr txBox="1"/>
          <p:nvPr/>
        </p:nvSpPr>
        <p:spPr>
          <a:xfrm>
            <a:off x="8851640" y="695831"/>
            <a:ext cx="213516" cy="468000"/>
          </a:xfrm>
          <a:prstGeom prst="rect">
            <a:avLst/>
          </a:prstGeom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68D447B1-5AA6-4D98-9BDA-AC785C0BB8E7}"/>
              </a:ext>
            </a:extLst>
          </p:cNvPr>
          <p:cNvCxnSpPr>
            <a:cxnSpLocks/>
          </p:cNvCxnSpPr>
          <p:nvPr/>
        </p:nvCxnSpPr>
        <p:spPr>
          <a:xfrm flipV="1">
            <a:off x="8387748" y="1163831"/>
            <a:ext cx="0" cy="5580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73417151-942F-4ACD-8B74-A0E5BB90C496}"/>
              </a:ext>
            </a:extLst>
          </p:cNvPr>
          <p:cNvSpPr txBox="1"/>
          <p:nvPr/>
        </p:nvSpPr>
        <p:spPr>
          <a:xfrm>
            <a:off x="8280990" y="695831"/>
            <a:ext cx="213516" cy="468000"/>
          </a:xfrm>
          <a:prstGeom prst="rect">
            <a:avLst/>
          </a:prstGeom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cxnSp>
        <p:nvCxnSpPr>
          <p:cNvPr id="167" name="直線コネクタ 166">
            <a:extLst>
              <a:ext uri="{FF2B5EF4-FFF2-40B4-BE49-F238E27FC236}">
                <a16:creationId xmlns:a16="http://schemas.microsoft.com/office/drawing/2014/main" id="{89743EA7-6B02-408E-A9EB-B640AAE8082C}"/>
              </a:ext>
            </a:extLst>
          </p:cNvPr>
          <p:cNvCxnSpPr>
            <a:cxnSpLocks/>
          </p:cNvCxnSpPr>
          <p:nvPr/>
        </p:nvCxnSpPr>
        <p:spPr>
          <a:xfrm flipV="1">
            <a:off x="7817098" y="1163831"/>
            <a:ext cx="0" cy="5580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A71058FC-93EA-40AB-AD9B-7308EE506F74}"/>
              </a:ext>
            </a:extLst>
          </p:cNvPr>
          <p:cNvSpPr txBox="1"/>
          <p:nvPr/>
        </p:nvSpPr>
        <p:spPr>
          <a:xfrm>
            <a:off x="7710340" y="695831"/>
            <a:ext cx="213516" cy="468000"/>
          </a:xfrm>
          <a:prstGeom prst="rect">
            <a:avLst/>
          </a:prstGeom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A187416D-CE55-42CA-A558-87A4FE85B373}"/>
              </a:ext>
            </a:extLst>
          </p:cNvPr>
          <p:cNvCxnSpPr>
            <a:cxnSpLocks/>
          </p:cNvCxnSpPr>
          <p:nvPr/>
        </p:nvCxnSpPr>
        <p:spPr>
          <a:xfrm flipV="1">
            <a:off x="7246448" y="1163831"/>
            <a:ext cx="0" cy="5580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81E48E84-ABDA-47E6-B693-2F56751702D4}"/>
              </a:ext>
            </a:extLst>
          </p:cNvPr>
          <p:cNvSpPr txBox="1"/>
          <p:nvPr/>
        </p:nvSpPr>
        <p:spPr>
          <a:xfrm>
            <a:off x="7139690" y="695831"/>
            <a:ext cx="213516" cy="468000"/>
          </a:xfrm>
          <a:prstGeom prst="rect">
            <a:avLst/>
          </a:prstGeom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B53E9BED-CE08-43A7-A633-9FBBDA33DAE3}"/>
              </a:ext>
            </a:extLst>
          </p:cNvPr>
          <p:cNvCxnSpPr>
            <a:cxnSpLocks/>
          </p:cNvCxnSpPr>
          <p:nvPr/>
        </p:nvCxnSpPr>
        <p:spPr>
          <a:xfrm flipV="1">
            <a:off x="6953265" y="1163831"/>
            <a:ext cx="0" cy="5580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159ED703-26AD-4BE1-BEC0-4787658EACAF}"/>
              </a:ext>
            </a:extLst>
          </p:cNvPr>
          <p:cNvSpPr/>
          <p:nvPr/>
        </p:nvSpPr>
        <p:spPr>
          <a:xfrm>
            <a:off x="6845265" y="1443511"/>
            <a:ext cx="216000" cy="864000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en-US" altLang="ja-JP" sz="7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7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r>
              <a:rPr kumimoji="1" lang="en-US" altLang="ja-JP" sz="7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7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ヶ月児健診</a:t>
            </a: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DFF9F8DE-B4A7-42BE-8E84-C8A4AF8BEA60}"/>
              </a:ext>
            </a:extLst>
          </p:cNvPr>
          <p:cNvCxnSpPr>
            <a:cxnSpLocks/>
          </p:cNvCxnSpPr>
          <p:nvPr/>
        </p:nvCxnSpPr>
        <p:spPr>
          <a:xfrm flipV="1">
            <a:off x="6675798" y="406887"/>
            <a:ext cx="0" cy="6336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06010742-8B32-42AC-A47F-6834BE07DA5D}"/>
              </a:ext>
            </a:extLst>
          </p:cNvPr>
          <p:cNvSpPr txBox="1"/>
          <p:nvPr/>
        </p:nvSpPr>
        <p:spPr>
          <a:xfrm>
            <a:off x="6569040" y="695831"/>
            <a:ext cx="213516" cy="468000"/>
          </a:xfrm>
          <a:prstGeom prst="rect">
            <a:avLst/>
          </a:prstGeom>
          <a:solidFill>
            <a:schemeClr val="bg1"/>
          </a:solidFill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cxnSp>
        <p:nvCxnSpPr>
          <p:cNvPr id="164" name="直線コネクタ 163">
            <a:extLst>
              <a:ext uri="{FF2B5EF4-FFF2-40B4-BE49-F238E27FC236}">
                <a16:creationId xmlns:a16="http://schemas.microsoft.com/office/drawing/2014/main" id="{EE6931F6-D760-4FE1-A42F-5F18755B4DCD}"/>
              </a:ext>
            </a:extLst>
          </p:cNvPr>
          <p:cNvCxnSpPr>
            <a:cxnSpLocks/>
          </p:cNvCxnSpPr>
          <p:nvPr/>
        </p:nvCxnSpPr>
        <p:spPr>
          <a:xfrm flipV="1">
            <a:off x="6105148" y="1163831"/>
            <a:ext cx="0" cy="5580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F9BF6FE6-9074-48B5-AB55-2C5F77218C47}"/>
              </a:ext>
            </a:extLst>
          </p:cNvPr>
          <p:cNvSpPr txBox="1"/>
          <p:nvPr/>
        </p:nvSpPr>
        <p:spPr>
          <a:xfrm>
            <a:off x="5998390" y="695831"/>
            <a:ext cx="213516" cy="468000"/>
          </a:xfrm>
          <a:prstGeom prst="rect">
            <a:avLst/>
          </a:prstGeom>
          <a:solidFill>
            <a:schemeClr val="bg1"/>
          </a:solidFill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ヶ月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5" name="直線コネクタ 164">
            <a:extLst>
              <a:ext uri="{FF2B5EF4-FFF2-40B4-BE49-F238E27FC236}">
                <a16:creationId xmlns:a16="http://schemas.microsoft.com/office/drawing/2014/main" id="{96D5185E-FA2B-4E52-ADD3-11E7F28FC377}"/>
              </a:ext>
            </a:extLst>
          </p:cNvPr>
          <p:cNvCxnSpPr>
            <a:cxnSpLocks/>
          </p:cNvCxnSpPr>
          <p:nvPr/>
        </p:nvCxnSpPr>
        <p:spPr>
          <a:xfrm flipV="1">
            <a:off x="5534498" y="1163831"/>
            <a:ext cx="0" cy="5580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3AB0332D-2BA8-4E5C-9A80-9B1ADC7D23C6}"/>
              </a:ext>
            </a:extLst>
          </p:cNvPr>
          <p:cNvSpPr txBox="1"/>
          <p:nvPr/>
        </p:nvSpPr>
        <p:spPr>
          <a:xfrm>
            <a:off x="5427740" y="696423"/>
            <a:ext cx="213516" cy="468000"/>
          </a:xfrm>
          <a:prstGeom prst="rect">
            <a:avLst/>
          </a:prstGeom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ヶ月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3" name="直線コネクタ 162">
            <a:extLst>
              <a:ext uri="{FF2B5EF4-FFF2-40B4-BE49-F238E27FC236}">
                <a16:creationId xmlns:a16="http://schemas.microsoft.com/office/drawing/2014/main" id="{EA6D5955-10BD-4701-93A4-4E8A504156BC}"/>
              </a:ext>
            </a:extLst>
          </p:cNvPr>
          <p:cNvCxnSpPr>
            <a:cxnSpLocks/>
          </p:cNvCxnSpPr>
          <p:nvPr/>
        </p:nvCxnSpPr>
        <p:spPr>
          <a:xfrm flipV="1">
            <a:off x="4963848" y="1163831"/>
            <a:ext cx="0" cy="5580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AA1F953-A16E-4BAC-BA56-EFD25FC1E157}"/>
              </a:ext>
            </a:extLst>
          </p:cNvPr>
          <p:cNvSpPr txBox="1"/>
          <p:nvPr/>
        </p:nvSpPr>
        <p:spPr>
          <a:xfrm>
            <a:off x="4857090" y="695831"/>
            <a:ext cx="213516" cy="468000"/>
          </a:xfrm>
          <a:prstGeom prst="rect">
            <a:avLst/>
          </a:prstGeom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ヶ月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2" name="直線コネクタ 161">
            <a:extLst>
              <a:ext uri="{FF2B5EF4-FFF2-40B4-BE49-F238E27FC236}">
                <a16:creationId xmlns:a16="http://schemas.microsoft.com/office/drawing/2014/main" id="{29EFD8C8-7E4D-495A-AFED-7EC3D9E8827B}"/>
              </a:ext>
            </a:extLst>
          </p:cNvPr>
          <p:cNvCxnSpPr>
            <a:cxnSpLocks/>
          </p:cNvCxnSpPr>
          <p:nvPr/>
        </p:nvCxnSpPr>
        <p:spPr>
          <a:xfrm flipV="1">
            <a:off x="4393198" y="1163831"/>
            <a:ext cx="0" cy="5580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28EC413-F7E6-4C09-8149-822B799C85F7}"/>
              </a:ext>
            </a:extLst>
          </p:cNvPr>
          <p:cNvSpPr txBox="1"/>
          <p:nvPr/>
        </p:nvSpPr>
        <p:spPr>
          <a:xfrm>
            <a:off x="4286440" y="695831"/>
            <a:ext cx="213516" cy="468000"/>
          </a:xfrm>
          <a:prstGeom prst="rect">
            <a:avLst/>
          </a:prstGeom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ヶ月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1" name="直線コネクタ 160">
            <a:extLst>
              <a:ext uri="{FF2B5EF4-FFF2-40B4-BE49-F238E27FC236}">
                <a16:creationId xmlns:a16="http://schemas.microsoft.com/office/drawing/2014/main" id="{F7A50CEF-DEB6-42BA-AA3A-7C0F6F54F577}"/>
              </a:ext>
            </a:extLst>
          </p:cNvPr>
          <p:cNvCxnSpPr>
            <a:cxnSpLocks/>
          </p:cNvCxnSpPr>
          <p:nvPr/>
        </p:nvCxnSpPr>
        <p:spPr>
          <a:xfrm flipV="1">
            <a:off x="3822548" y="1163831"/>
            <a:ext cx="0" cy="5580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A152A62-58EB-4014-A814-2E02B04FD5AC}"/>
              </a:ext>
            </a:extLst>
          </p:cNvPr>
          <p:cNvSpPr txBox="1"/>
          <p:nvPr/>
        </p:nvSpPr>
        <p:spPr>
          <a:xfrm>
            <a:off x="3715790" y="695831"/>
            <a:ext cx="213516" cy="468000"/>
          </a:xfrm>
          <a:prstGeom prst="rect">
            <a:avLst/>
          </a:prstGeom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ヶ月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3" name="直線コネクタ 122">
            <a:extLst>
              <a:ext uri="{FF2B5EF4-FFF2-40B4-BE49-F238E27FC236}">
                <a16:creationId xmlns:a16="http://schemas.microsoft.com/office/drawing/2014/main" id="{FE369E22-36E7-4AD3-A698-29F9958ED3F6}"/>
              </a:ext>
            </a:extLst>
          </p:cNvPr>
          <p:cNvCxnSpPr>
            <a:cxnSpLocks/>
          </p:cNvCxnSpPr>
          <p:nvPr/>
        </p:nvCxnSpPr>
        <p:spPr>
          <a:xfrm flipV="1">
            <a:off x="3251898" y="1163831"/>
            <a:ext cx="0" cy="5580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2789B15-F13B-4C85-B38C-1063B9D4AB38}"/>
              </a:ext>
            </a:extLst>
          </p:cNvPr>
          <p:cNvSpPr txBox="1"/>
          <p:nvPr/>
        </p:nvSpPr>
        <p:spPr>
          <a:xfrm>
            <a:off x="3145140" y="695831"/>
            <a:ext cx="213516" cy="468000"/>
          </a:xfrm>
          <a:prstGeom prst="rect">
            <a:avLst/>
          </a:prstGeom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ヶ月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F4324CD-B0B1-49F7-A871-AD52DEF1CA8E}"/>
              </a:ext>
            </a:extLst>
          </p:cNvPr>
          <p:cNvCxnSpPr>
            <a:cxnSpLocks/>
          </p:cNvCxnSpPr>
          <p:nvPr/>
        </p:nvCxnSpPr>
        <p:spPr>
          <a:xfrm flipV="1">
            <a:off x="2681248" y="406887"/>
            <a:ext cx="0" cy="6336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C15733C-0419-41E8-8538-2975ECEC304C}"/>
              </a:ext>
            </a:extLst>
          </p:cNvPr>
          <p:cNvSpPr txBox="1"/>
          <p:nvPr/>
        </p:nvSpPr>
        <p:spPr>
          <a:xfrm>
            <a:off x="2574490" y="695831"/>
            <a:ext cx="213516" cy="468000"/>
          </a:xfrm>
          <a:prstGeom prst="rect">
            <a:avLst/>
          </a:prstGeom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ヶ月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90E7353A-0E6D-43BF-94ED-56C5E5617FEB}"/>
              </a:ext>
            </a:extLst>
          </p:cNvPr>
          <p:cNvSpPr/>
          <p:nvPr/>
        </p:nvSpPr>
        <p:spPr>
          <a:xfrm>
            <a:off x="434443" y="2408854"/>
            <a:ext cx="1332000" cy="1999994"/>
          </a:xfrm>
          <a:prstGeom prst="rect">
            <a:avLst/>
          </a:prstGeom>
          <a:pattFill prst="pct40">
            <a:fgClr>
              <a:srgbClr val="FFCCCC"/>
            </a:fgClr>
            <a:bgClr>
              <a:schemeClr val="bg1"/>
            </a:bgClr>
          </a:pattFill>
          <a:ln w="1270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indent="36000">
              <a:spcBef>
                <a:spcPts val="300"/>
              </a:spcBef>
              <a:buClr>
                <a:srgbClr val="FF5050"/>
              </a:buClr>
              <a:buFont typeface="Segoe UI Emoji" panose="020B0502040204020203" pitchFamily="34" charset="0"/>
              <a:buChar char="✿"/>
            </a:pP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妊娠届・母子健康</a:t>
            </a:r>
            <a:endParaRPr kumimoji="1"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8000">
              <a:buClr>
                <a:srgbClr val="FF5050"/>
              </a:buClr>
            </a:pP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手帳の申請</a:t>
            </a:r>
            <a:endParaRPr kumimoji="1"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000">
              <a:spcBef>
                <a:spcPts val="300"/>
              </a:spcBef>
              <a:buClr>
                <a:srgbClr val="FF5050"/>
              </a:buClr>
              <a:buFont typeface="Segoe UI Emoji" panose="020B0502040204020203" pitchFamily="34" charset="0"/>
              <a:buChar char="✿"/>
            </a:pPr>
            <a:r>
              <a:rPr kumimoji="1"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出産応援</a:t>
            </a:r>
            <a:r>
              <a:rPr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給付金</a:t>
            </a:r>
            <a:r>
              <a:rPr kumimoji="1"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の申請</a:t>
            </a:r>
            <a:endParaRPr kumimoji="1" lang="en-US" altLang="ja-JP" sz="9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000">
              <a:spcBef>
                <a:spcPts val="300"/>
              </a:spcBef>
              <a:buClr>
                <a:srgbClr val="FF5050"/>
              </a:buClr>
              <a:buFont typeface="Segoe UI Emoji" panose="020B0502040204020203" pitchFamily="34" charset="0"/>
              <a:buChar char="✿"/>
            </a:pP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妊産婦医療費受給</a:t>
            </a:r>
            <a:endParaRPr kumimoji="1"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8000">
              <a:buClr>
                <a:srgbClr val="FF5050"/>
              </a:buClr>
            </a:pP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資格者証の申請</a:t>
            </a:r>
          </a:p>
          <a:p>
            <a:pPr indent="36000">
              <a:spcBef>
                <a:spcPts val="300"/>
              </a:spcBef>
              <a:buClr>
                <a:srgbClr val="FF5050"/>
              </a:buClr>
              <a:buFont typeface="Segoe UI Emoji" panose="020B0502040204020203" pitchFamily="34" charset="0"/>
              <a:buChar char="✿"/>
            </a:pP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妊娠</a:t>
            </a:r>
            <a:r>
              <a:rPr kumimoji="1" lang="en-US" altLang="ja-JP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ヶ月ｱﾝｹｰﾄ提出</a:t>
            </a:r>
            <a:endParaRPr kumimoji="1"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000">
              <a:spcBef>
                <a:spcPts val="300"/>
              </a:spcBef>
              <a:buClr>
                <a:srgbClr val="FF5050"/>
              </a:buClr>
              <a:buFont typeface="Segoe UI Emoji" panose="020B0502040204020203" pitchFamily="34" charset="0"/>
              <a:buChar char="✿"/>
            </a:pP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おもいやり駐車スペース利用証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FF5050"/>
              </a:buClr>
            </a:pPr>
            <a:r>
              <a:rPr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妊娠</a:t>
            </a:r>
            <a:r>
              <a:rPr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カ月～産後</a:t>
            </a:r>
            <a:r>
              <a:rPr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lang="en-US" altLang="ja-JP" sz="8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000">
              <a:spcBef>
                <a:spcPts val="300"/>
              </a:spcBef>
              <a:buClr>
                <a:srgbClr val="FF5050"/>
              </a:buClr>
              <a:buFont typeface="Segoe UI Emoji" panose="020B0502040204020203" pitchFamily="34" charset="0"/>
              <a:buChar char="✿"/>
            </a:pP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出産育児一時金をご加入の健保組合に確認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938E834D-17E7-4673-80D2-B3D3557CFC5E}"/>
              </a:ext>
            </a:extLst>
          </p:cNvPr>
          <p:cNvSpPr/>
          <p:nvPr/>
        </p:nvSpPr>
        <p:spPr>
          <a:xfrm>
            <a:off x="1897747" y="3806511"/>
            <a:ext cx="4947517" cy="252000"/>
          </a:xfrm>
          <a:prstGeom prst="rect">
            <a:avLst/>
          </a:prstGeom>
          <a:pattFill prst="pct40">
            <a:fgClr>
              <a:srgbClr val="FFCCCC"/>
            </a:fgClr>
            <a:bgClr>
              <a:schemeClr val="bg1"/>
            </a:bgClr>
          </a:pattFill>
          <a:ln w="635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marL="36000"/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□　出生</a:t>
            </a: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届出時、</a:t>
            </a: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「お誕生連絡票」の提出（面接）　</a:t>
            </a:r>
            <a:r>
              <a:rPr kumimoji="1" lang="ja-JP" altLang="en-US" sz="1000" dirty="0">
                <a:solidFill>
                  <a:srgbClr val="CC00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「お誕生セット」等</a:t>
            </a: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の配布</a:t>
            </a: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172D1235-991A-4D09-91C3-CC01A7032957}"/>
              </a:ext>
            </a:extLst>
          </p:cNvPr>
          <p:cNvSpPr/>
          <p:nvPr/>
        </p:nvSpPr>
        <p:spPr>
          <a:xfrm>
            <a:off x="1893673" y="3120687"/>
            <a:ext cx="2160000" cy="252000"/>
          </a:xfrm>
          <a:prstGeom prst="rect">
            <a:avLst/>
          </a:prstGeom>
          <a:pattFill prst="pct40">
            <a:fgClr>
              <a:srgbClr val="FFCCCC"/>
            </a:fgClr>
            <a:bgClr>
              <a:schemeClr val="bg1"/>
            </a:bgClr>
          </a:pattFill>
          <a:ln w="635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marL="36000"/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□　こども医療費受給資格者証の申請</a:t>
            </a:r>
            <a:endParaRPr kumimoji="1" lang="ja-JP" altLang="en-US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84746124-6AE7-4BD2-9E83-84CF4CDDDA2B}"/>
              </a:ext>
            </a:extLst>
          </p:cNvPr>
          <p:cNvSpPr/>
          <p:nvPr/>
        </p:nvSpPr>
        <p:spPr>
          <a:xfrm>
            <a:off x="1893672" y="3463599"/>
            <a:ext cx="2160000" cy="252000"/>
          </a:xfrm>
          <a:prstGeom prst="rect">
            <a:avLst/>
          </a:prstGeom>
          <a:pattFill prst="pct40">
            <a:fgClr>
              <a:srgbClr val="FFCCCC"/>
            </a:fgClr>
            <a:bgClr>
              <a:schemeClr val="bg1"/>
            </a:bgClr>
          </a:pattFill>
          <a:ln w="635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marL="36000"/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□　育児ママパパリフレッシュ券の申請</a:t>
            </a:r>
            <a:endParaRPr kumimoji="1" lang="ja-JP" altLang="en-US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FF978D24-DED2-4682-984C-69403AEDFD97}"/>
              </a:ext>
            </a:extLst>
          </p:cNvPr>
          <p:cNvSpPr/>
          <p:nvPr/>
        </p:nvSpPr>
        <p:spPr>
          <a:xfrm>
            <a:off x="1893672" y="2434862"/>
            <a:ext cx="1218814" cy="243037"/>
          </a:xfrm>
          <a:prstGeom prst="rect">
            <a:avLst/>
          </a:prstGeom>
          <a:pattFill prst="pct40">
            <a:fgClr>
              <a:srgbClr val="FFCCCC"/>
            </a:fgClr>
            <a:bgClr>
              <a:schemeClr val="bg1"/>
            </a:bgClr>
          </a:pattFill>
          <a:ln w="635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marL="36000"/>
            <a:r>
              <a:rPr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□　</a:t>
            </a: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児童手当の申請</a:t>
            </a:r>
            <a:endParaRPr kumimoji="1" lang="ja-JP" altLang="en-US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45F3261C-949D-402C-A716-C60AA4C14714}"/>
              </a:ext>
            </a:extLst>
          </p:cNvPr>
          <p:cNvSpPr/>
          <p:nvPr/>
        </p:nvSpPr>
        <p:spPr>
          <a:xfrm>
            <a:off x="1900174" y="2743200"/>
            <a:ext cx="2699970" cy="286576"/>
          </a:xfrm>
          <a:prstGeom prst="rect">
            <a:avLst/>
          </a:prstGeom>
          <a:pattFill prst="pct40">
            <a:fgClr>
              <a:srgbClr val="FFCCCC"/>
            </a:fgClr>
            <a:bgClr>
              <a:schemeClr val="bg1"/>
            </a:bgClr>
          </a:pattFill>
          <a:ln w="635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marL="36000"/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□　子育て応援給付金の申請（産婦面談必須）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000"/>
            <a:r>
              <a:rPr lang="ja-JP" altLang="en-US" sz="7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（お誕生連絡票提出時または、こんにちは赤ちゃん訪問時申請書配布）</a:t>
            </a:r>
            <a:endParaRPr kumimoji="1" lang="ja-JP" altLang="en-US" sz="9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EF448B54-4837-4DE0-BCE2-18A4D173E9AD}"/>
              </a:ext>
            </a:extLst>
          </p:cNvPr>
          <p:cNvSpPr/>
          <p:nvPr/>
        </p:nvSpPr>
        <p:spPr>
          <a:xfrm>
            <a:off x="434443" y="1210561"/>
            <a:ext cx="1332000" cy="266725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marL="36000" indent="144000">
              <a:buClr>
                <a:srgbClr val="00B0F0"/>
              </a:buClr>
              <a:buFont typeface="Segoe UI Emoji" panose="020B0502040204020203" pitchFamily="34" charset="0"/>
              <a:buChar char="✿"/>
            </a:pP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妊婦健康診査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FF8F5A13-D4D1-4D12-BF63-F525016AD4D1}"/>
              </a:ext>
            </a:extLst>
          </p:cNvPr>
          <p:cNvSpPr/>
          <p:nvPr/>
        </p:nvSpPr>
        <p:spPr>
          <a:xfrm>
            <a:off x="1903468" y="1191511"/>
            <a:ext cx="213516" cy="1116000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新生児聴覚検査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C7AFA98F-8B9B-4101-841E-D75325ACE41C}"/>
              </a:ext>
            </a:extLst>
          </p:cNvPr>
          <p:cNvSpPr/>
          <p:nvPr/>
        </p:nvSpPr>
        <p:spPr>
          <a:xfrm>
            <a:off x="2238979" y="1191511"/>
            <a:ext cx="213516" cy="1116000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週間健診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335D91E0-0F29-4C13-ADB8-2AC88FCFDCF6}"/>
              </a:ext>
            </a:extLst>
          </p:cNvPr>
          <p:cNvSpPr/>
          <p:nvPr/>
        </p:nvSpPr>
        <p:spPr>
          <a:xfrm>
            <a:off x="2574490" y="1191511"/>
            <a:ext cx="213516" cy="1116000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か月健診</a:t>
            </a: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AEEB1EC3-7A8F-4A90-8535-9F64C3022E5C}"/>
              </a:ext>
            </a:extLst>
          </p:cNvPr>
          <p:cNvSpPr/>
          <p:nvPr/>
        </p:nvSpPr>
        <p:spPr>
          <a:xfrm>
            <a:off x="4283956" y="1443511"/>
            <a:ext cx="216000" cy="864000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か月健診</a:t>
            </a: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4D4EF90B-AF10-4783-A867-4EFDFCF1D644}"/>
              </a:ext>
            </a:extLst>
          </p:cNvPr>
          <p:cNvSpPr/>
          <p:nvPr/>
        </p:nvSpPr>
        <p:spPr>
          <a:xfrm>
            <a:off x="2948096" y="1187034"/>
            <a:ext cx="6916817" cy="216000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635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r>
              <a:rPr kumimoji="1"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予防接種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43DFA134-F086-4E58-B38D-EC2E39E4A1A6}"/>
              </a:ext>
            </a:extLst>
          </p:cNvPr>
          <p:cNvSpPr/>
          <p:nvPr/>
        </p:nvSpPr>
        <p:spPr>
          <a:xfrm>
            <a:off x="434443" y="4536205"/>
            <a:ext cx="1332000" cy="2155576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12700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pPr indent="36000">
              <a:spcBef>
                <a:spcPts val="300"/>
              </a:spcBef>
              <a:buClr>
                <a:srgbClr val="00CC66"/>
              </a:buClr>
              <a:buFont typeface="Segoe UI Emoji" panose="020B0502040204020203" pitchFamily="34" charset="0"/>
              <a:buChar char="✿"/>
            </a:pP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電話相談</a:t>
            </a:r>
            <a:endParaRPr kumimoji="1"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000">
              <a:spcBef>
                <a:spcPts val="300"/>
              </a:spcBef>
              <a:buClr>
                <a:srgbClr val="00CC66"/>
              </a:buClr>
              <a:buFont typeface="Segoe UI Emoji" panose="020B0502040204020203" pitchFamily="34" charset="0"/>
              <a:buChar char="✿"/>
            </a:pP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妊婦訪問</a:t>
            </a:r>
            <a:endParaRPr kumimoji="1"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000">
              <a:spcBef>
                <a:spcPts val="300"/>
              </a:spcBef>
              <a:buClr>
                <a:srgbClr val="00CC66"/>
              </a:buClr>
              <a:buFont typeface="Segoe UI Emoji" panose="020B0502040204020203" pitchFamily="34" charset="0"/>
              <a:buChar char="✿"/>
            </a:pPr>
            <a:r>
              <a:rPr lang="ja-JP" altLang="en-US" sz="1000" spc="-1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フレッシュママ・パパ</a:t>
            </a: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教室（両親学級）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000">
              <a:spcBef>
                <a:spcPts val="300"/>
              </a:spcBef>
              <a:buClr>
                <a:srgbClr val="00CC66"/>
              </a:buClr>
              <a:buFont typeface="Segoe UI Emoji" panose="020B0502040204020203" pitchFamily="34" charset="0"/>
              <a:buChar char="✿"/>
            </a:pPr>
            <a:r>
              <a:rPr lang="en-US" altLang="ja-JP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Hello Baby </a:t>
            </a: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ママパパ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00CC66"/>
              </a:buClr>
            </a:pP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個別相談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800"/>
              </a:lnSpc>
              <a:buClr>
                <a:srgbClr val="00CC66"/>
              </a:buClr>
            </a:pP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ﾌﾚｯｼｭﾏﾏ･ﾊﾟﾊﾟ個別相談）</a:t>
            </a:r>
            <a:endParaRPr lang="en-US" altLang="ja-JP" sz="8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000">
              <a:spcBef>
                <a:spcPts val="300"/>
              </a:spcBef>
              <a:buClr>
                <a:srgbClr val="00CC66"/>
              </a:buClr>
              <a:buFont typeface="Segoe UI Emoji" panose="020B0502040204020203" pitchFamily="34" charset="0"/>
              <a:buChar char="✿"/>
            </a:pP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個別心理相談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000">
              <a:spcBef>
                <a:spcPts val="300"/>
              </a:spcBef>
              <a:buClr>
                <a:srgbClr val="00CC66"/>
              </a:buClr>
              <a:buFont typeface="Segoe UI Emoji" panose="020B0502040204020203" pitchFamily="34" charset="0"/>
              <a:buChar char="✿"/>
            </a:pP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個別栄養相談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000">
              <a:spcBef>
                <a:spcPts val="300"/>
              </a:spcBef>
              <a:buClr>
                <a:srgbClr val="00CC66"/>
              </a:buClr>
              <a:buFont typeface="Segoe UI Emoji" panose="020B0502040204020203" pitchFamily="34" charset="0"/>
              <a:buChar char="✿"/>
            </a:pP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伴走型相談支援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  <a:buClr>
                <a:srgbClr val="00CC66"/>
              </a:buClr>
            </a:pPr>
            <a:r>
              <a:rPr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（妊娠</a:t>
            </a:r>
            <a:r>
              <a:rPr lang="en-US" altLang="ja-JP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7-8</a:t>
            </a:r>
            <a:r>
              <a:rPr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か月頃面談）</a:t>
            </a:r>
            <a:endParaRPr lang="en-US" altLang="ja-JP" sz="9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28E73995-8356-44EF-A3C1-64655874AB4C}"/>
              </a:ext>
            </a:extLst>
          </p:cNvPr>
          <p:cNvSpPr/>
          <p:nvPr/>
        </p:nvSpPr>
        <p:spPr>
          <a:xfrm>
            <a:off x="2234768" y="5857685"/>
            <a:ext cx="7632000" cy="252000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6350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児童館</a:t>
            </a:r>
            <a:r>
              <a:rPr kumimoji="1" lang="en-US" altLang="ja-JP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南河内</a:t>
            </a: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･</a:t>
            </a: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国分寺東･国分寺駅西･国分寺姿西・石橋</a:t>
            </a:r>
            <a:r>
              <a:rPr kumimoji="1" lang="en-US" altLang="ja-JP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※0</a:t>
            </a: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歳児から</a:t>
            </a:r>
            <a:r>
              <a:rPr kumimoji="1" lang="en-US" altLang="ja-JP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歳未満の子どもたちが安全・安心に集える施設、子育て相談も可</a:t>
            </a: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20CE04AC-FF95-4ECC-9F7A-AA4EB9DAFA7E}"/>
              </a:ext>
            </a:extLst>
          </p:cNvPr>
          <p:cNvSpPr/>
          <p:nvPr/>
        </p:nvSpPr>
        <p:spPr>
          <a:xfrm>
            <a:off x="2714627" y="4592835"/>
            <a:ext cx="824581" cy="303370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6350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こんにちは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赤ちゃん訪問</a:t>
            </a:r>
            <a:endParaRPr kumimoji="1" lang="ja-JP" altLang="en-US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81FF9534-05A2-4FB7-BB96-5AD4DCEC2E8F}"/>
              </a:ext>
            </a:extLst>
          </p:cNvPr>
          <p:cNvSpPr/>
          <p:nvPr/>
        </p:nvSpPr>
        <p:spPr>
          <a:xfrm>
            <a:off x="1903468" y="5250945"/>
            <a:ext cx="5016952" cy="252000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6350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産後ケア（宿泊型・通所型・訪問型）・ショートステイ（子育て短期支援）</a:t>
            </a:r>
            <a:endParaRPr kumimoji="1" lang="ja-JP" altLang="en-US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4E99D8D8-F961-4CF7-A71E-2DB60989C6FC}"/>
              </a:ext>
            </a:extLst>
          </p:cNvPr>
          <p:cNvSpPr/>
          <p:nvPr/>
        </p:nvSpPr>
        <p:spPr>
          <a:xfrm>
            <a:off x="2234768" y="6161055"/>
            <a:ext cx="7632000" cy="252000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6350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育児相談</a:t>
            </a:r>
            <a:r>
              <a:rPr lang="en-US" altLang="ja-JP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電話・来所・訪問</a:t>
            </a:r>
            <a:r>
              <a:rPr lang="en-US" altLang="ja-JP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・個別心理相談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8607DCBF-9131-4892-AC85-A65BC80B803D}"/>
              </a:ext>
            </a:extLst>
          </p:cNvPr>
          <p:cNvSpPr/>
          <p:nvPr/>
        </p:nvSpPr>
        <p:spPr>
          <a:xfrm>
            <a:off x="1897748" y="4536205"/>
            <a:ext cx="738088" cy="360000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6350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産後２週間</a:t>
            </a:r>
            <a:endParaRPr kumimoji="1"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電話相談</a:t>
            </a: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D8121A11-2D2B-479B-BE4D-E1B372319597}"/>
              </a:ext>
            </a:extLst>
          </p:cNvPr>
          <p:cNvSpPr/>
          <p:nvPr/>
        </p:nvSpPr>
        <p:spPr>
          <a:xfrm>
            <a:off x="1897748" y="4947575"/>
            <a:ext cx="738088" cy="252000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6350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新生児訪問</a:t>
            </a:r>
            <a:endParaRPr kumimoji="1" lang="ja-JP" altLang="en-US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5838AE4E-850A-4F06-AADF-2D9EE9DC7970}"/>
              </a:ext>
            </a:extLst>
          </p:cNvPr>
          <p:cNvSpPr/>
          <p:nvPr/>
        </p:nvSpPr>
        <p:spPr>
          <a:xfrm>
            <a:off x="3822548" y="4947575"/>
            <a:ext cx="2844000" cy="252000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6350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育児ママパパリフレッシュ券利用の一時預かり　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DE52C897-26FE-4018-A3DE-7745A8EFDC88}"/>
              </a:ext>
            </a:extLst>
          </p:cNvPr>
          <p:cNvSpPr/>
          <p:nvPr/>
        </p:nvSpPr>
        <p:spPr>
          <a:xfrm>
            <a:off x="5582768" y="6464424"/>
            <a:ext cx="4284000" cy="252000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6350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ファミリーサポートセンター　</a:t>
            </a:r>
            <a:r>
              <a:rPr kumimoji="1"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生後</a:t>
            </a:r>
            <a:r>
              <a:rPr kumimoji="1"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か月から小学生以下の子どもの保護者、事前登録が必要です</a:t>
            </a:r>
            <a:endParaRPr kumimoji="1" lang="ja-JP" altLang="en-US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8D4DAEBD-BC94-4C8A-8CB2-5C3E14669284}"/>
              </a:ext>
            </a:extLst>
          </p:cNvPr>
          <p:cNvSpPr/>
          <p:nvPr/>
        </p:nvSpPr>
        <p:spPr>
          <a:xfrm>
            <a:off x="2234767" y="5554315"/>
            <a:ext cx="7499779" cy="252000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6350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地域子育て支援センターつくし・ゆりかご・みるく　</a:t>
            </a:r>
            <a:r>
              <a:rPr lang="en-US" altLang="ja-JP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就学前のお子さんと保護者が集える施設、子育て相談も可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1A73E09C-4CAA-4E44-8988-03FC64EFAB3E}"/>
              </a:ext>
            </a:extLst>
          </p:cNvPr>
          <p:cNvSpPr/>
          <p:nvPr/>
        </p:nvSpPr>
        <p:spPr>
          <a:xfrm>
            <a:off x="5998390" y="1443511"/>
            <a:ext cx="216000" cy="864000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か月健診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55FAED2-3DBE-4911-8BF7-E8AA33D0C5B9}"/>
              </a:ext>
            </a:extLst>
          </p:cNvPr>
          <p:cNvSpPr txBox="1"/>
          <p:nvPr/>
        </p:nvSpPr>
        <p:spPr>
          <a:xfrm>
            <a:off x="371697" y="695831"/>
            <a:ext cx="213516" cy="468000"/>
          </a:xfrm>
          <a:prstGeom prst="rect">
            <a:avLst/>
          </a:prstGeom>
          <a:solidFill>
            <a:schemeClr val="bg1"/>
          </a:solidFill>
          <a:ln>
            <a:solidFill>
              <a:srgbClr val="6633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妊娠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2393235-BBB4-4A08-91AA-BC1AF9F42912}"/>
              </a:ext>
            </a:extLst>
          </p:cNvPr>
          <p:cNvCxnSpPr>
            <a:cxnSpLocks/>
          </p:cNvCxnSpPr>
          <p:nvPr/>
        </p:nvCxnSpPr>
        <p:spPr>
          <a:xfrm flipV="1">
            <a:off x="1853650" y="406887"/>
            <a:ext cx="0" cy="6336000"/>
          </a:xfrm>
          <a:prstGeom prst="line">
            <a:avLst/>
          </a:prstGeom>
          <a:ln w="12700" cap="rnd">
            <a:solidFill>
              <a:srgbClr val="996633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23E34EA-3176-42EB-877D-2D31ED33AC1C}"/>
              </a:ext>
            </a:extLst>
          </p:cNvPr>
          <p:cNvSpPr txBox="1"/>
          <p:nvPr/>
        </p:nvSpPr>
        <p:spPr>
          <a:xfrm>
            <a:off x="1746892" y="695831"/>
            <a:ext cx="213516" cy="468000"/>
          </a:xfrm>
          <a:prstGeom prst="rect">
            <a:avLst/>
          </a:prstGeom>
          <a:solidFill>
            <a:schemeClr val="bg1"/>
          </a:solidFill>
          <a:ln w="6350">
            <a:solidFill>
              <a:srgbClr val="FF99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出産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3FB49A5A-D2E5-430F-8001-F2932989900D}"/>
              </a:ext>
            </a:extLst>
          </p:cNvPr>
          <p:cNvSpPr/>
          <p:nvPr/>
        </p:nvSpPr>
        <p:spPr>
          <a:xfrm>
            <a:off x="7139690" y="1443511"/>
            <a:ext cx="216000" cy="864000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歳児</a:t>
            </a:r>
            <a:r>
              <a:rPr kumimoji="1"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歯科検診</a:t>
            </a: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6D8C5C8C-1F98-4149-B856-A6087B125412}"/>
              </a:ext>
            </a:extLst>
          </p:cNvPr>
          <p:cNvSpPr/>
          <p:nvPr/>
        </p:nvSpPr>
        <p:spPr>
          <a:xfrm>
            <a:off x="7710340" y="1443511"/>
            <a:ext cx="216000" cy="864000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en-US" altLang="ja-JP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歳児健</a:t>
            </a:r>
            <a:r>
              <a:rPr kumimoji="1"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診</a:t>
            </a:r>
          </a:p>
        </p:txBody>
      </p:sp>
      <p:sp>
        <p:nvSpPr>
          <p:cNvPr id="159" name="正方形/長方形 158">
            <a:extLst>
              <a:ext uri="{FF2B5EF4-FFF2-40B4-BE49-F238E27FC236}">
                <a16:creationId xmlns:a16="http://schemas.microsoft.com/office/drawing/2014/main" id="{47E1A11C-A83E-4715-9BA5-452711701775}"/>
              </a:ext>
            </a:extLst>
          </p:cNvPr>
          <p:cNvSpPr/>
          <p:nvPr/>
        </p:nvSpPr>
        <p:spPr>
          <a:xfrm>
            <a:off x="8851640" y="1443511"/>
            <a:ext cx="216000" cy="864000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歳児</a:t>
            </a:r>
            <a:r>
              <a:rPr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健康相談</a:t>
            </a:r>
            <a:endParaRPr kumimoji="1" lang="ja-JP" altLang="en-US" sz="9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87F3F120-3B84-45B6-8E8E-43C3270A205A}"/>
              </a:ext>
            </a:extLst>
          </p:cNvPr>
          <p:cNvSpPr/>
          <p:nvPr/>
        </p:nvSpPr>
        <p:spPr>
          <a:xfrm>
            <a:off x="9601792" y="1443511"/>
            <a:ext cx="216000" cy="864000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就学児健診</a:t>
            </a:r>
          </a:p>
        </p:txBody>
      </p:sp>
      <p:sp>
        <p:nvSpPr>
          <p:cNvPr id="18" name="四角形吹き出し 17"/>
          <p:cNvSpPr/>
          <p:nvPr/>
        </p:nvSpPr>
        <p:spPr>
          <a:xfrm>
            <a:off x="6943481" y="2446097"/>
            <a:ext cx="2844000" cy="1539266"/>
          </a:xfrm>
          <a:prstGeom prst="wedgeRoundRectCallout">
            <a:avLst>
              <a:gd name="adj1" fmla="val -57294"/>
              <a:gd name="adj2" fmla="val 42698"/>
              <a:gd name="adj3" fmla="val 16667"/>
            </a:avLst>
          </a:prstGeom>
          <a:solidFill>
            <a:schemeClr val="bg1"/>
          </a:solidFill>
          <a:ln w="6350">
            <a:solidFill>
              <a:srgbClr val="6633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4154495166">
                  <a:custGeom>
                    <a:avLst/>
                    <a:gdLst>
                      <a:gd name="connsiteX0" fmla="*/ 0 w 2791063"/>
                      <a:gd name="connsiteY0" fmla="*/ 256549 h 1539266"/>
                      <a:gd name="connsiteX1" fmla="*/ 256549 w 2791063"/>
                      <a:gd name="connsiteY1" fmla="*/ 0 h 1539266"/>
                      <a:gd name="connsiteX2" fmla="*/ 465177 w 2791063"/>
                      <a:gd name="connsiteY2" fmla="*/ 0 h 1539266"/>
                      <a:gd name="connsiteX3" fmla="*/ 465177 w 2791063"/>
                      <a:gd name="connsiteY3" fmla="*/ 0 h 1539266"/>
                      <a:gd name="connsiteX4" fmla="*/ 828015 w 2791063"/>
                      <a:gd name="connsiteY4" fmla="*/ 0 h 1539266"/>
                      <a:gd name="connsiteX5" fmla="*/ 1162943 w 2791063"/>
                      <a:gd name="connsiteY5" fmla="*/ 0 h 1539266"/>
                      <a:gd name="connsiteX6" fmla="*/ 1633849 w 2791063"/>
                      <a:gd name="connsiteY6" fmla="*/ 0 h 1539266"/>
                      <a:gd name="connsiteX7" fmla="*/ 2077324 w 2791063"/>
                      <a:gd name="connsiteY7" fmla="*/ 0 h 1539266"/>
                      <a:gd name="connsiteX8" fmla="*/ 2534514 w 2791063"/>
                      <a:gd name="connsiteY8" fmla="*/ 0 h 1539266"/>
                      <a:gd name="connsiteX9" fmla="*/ 2791063 w 2791063"/>
                      <a:gd name="connsiteY9" fmla="*/ 256549 h 1539266"/>
                      <a:gd name="connsiteX10" fmla="*/ 2791063 w 2791063"/>
                      <a:gd name="connsiteY10" fmla="*/ 557986 h 1539266"/>
                      <a:gd name="connsiteX11" fmla="*/ 2791063 w 2791063"/>
                      <a:gd name="connsiteY11" fmla="*/ 897905 h 1539266"/>
                      <a:gd name="connsiteX12" fmla="*/ 2791063 w 2791063"/>
                      <a:gd name="connsiteY12" fmla="*/ 897905 h 1539266"/>
                      <a:gd name="connsiteX13" fmla="*/ 2791063 w 2791063"/>
                      <a:gd name="connsiteY13" fmla="*/ 1282722 h 1539266"/>
                      <a:gd name="connsiteX14" fmla="*/ 2791063 w 2791063"/>
                      <a:gd name="connsiteY14" fmla="*/ 1282717 h 1539266"/>
                      <a:gd name="connsiteX15" fmla="*/ 2534514 w 2791063"/>
                      <a:gd name="connsiteY15" fmla="*/ 1539266 h 1539266"/>
                      <a:gd name="connsiteX16" fmla="*/ 2049892 w 2791063"/>
                      <a:gd name="connsiteY16" fmla="*/ 1539266 h 1539266"/>
                      <a:gd name="connsiteX17" fmla="*/ 1606418 w 2791063"/>
                      <a:gd name="connsiteY17" fmla="*/ 1539266 h 1539266"/>
                      <a:gd name="connsiteX18" fmla="*/ 1162943 w 2791063"/>
                      <a:gd name="connsiteY18" fmla="*/ 1539266 h 1539266"/>
                      <a:gd name="connsiteX19" fmla="*/ 814069 w 2791063"/>
                      <a:gd name="connsiteY19" fmla="*/ 1731674 h 1539266"/>
                      <a:gd name="connsiteX20" fmla="*/ 465177 w 2791063"/>
                      <a:gd name="connsiteY20" fmla="*/ 1539266 h 1539266"/>
                      <a:gd name="connsiteX21" fmla="*/ 256549 w 2791063"/>
                      <a:gd name="connsiteY21" fmla="*/ 1539266 h 1539266"/>
                      <a:gd name="connsiteX22" fmla="*/ 0 w 2791063"/>
                      <a:gd name="connsiteY22" fmla="*/ 1282717 h 1539266"/>
                      <a:gd name="connsiteX23" fmla="*/ 0 w 2791063"/>
                      <a:gd name="connsiteY23" fmla="*/ 1282722 h 1539266"/>
                      <a:gd name="connsiteX24" fmla="*/ 0 w 2791063"/>
                      <a:gd name="connsiteY24" fmla="*/ 897905 h 1539266"/>
                      <a:gd name="connsiteX25" fmla="*/ 0 w 2791063"/>
                      <a:gd name="connsiteY25" fmla="*/ 897905 h 1539266"/>
                      <a:gd name="connsiteX26" fmla="*/ 0 w 2791063"/>
                      <a:gd name="connsiteY26" fmla="*/ 583641 h 1539266"/>
                      <a:gd name="connsiteX27" fmla="*/ 0 w 2791063"/>
                      <a:gd name="connsiteY27" fmla="*/ 256549 h 15392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2791063" h="1539266" fill="none" extrusionOk="0">
                        <a:moveTo>
                          <a:pt x="0" y="256549"/>
                        </a:moveTo>
                        <a:cubicBezTo>
                          <a:pt x="5530" y="125539"/>
                          <a:pt x="92148" y="31197"/>
                          <a:pt x="256549" y="0"/>
                        </a:cubicBezTo>
                        <a:cubicBezTo>
                          <a:pt x="358463" y="-1151"/>
                          <a:pt x="364465" y="3078"/>
                          <a:pt x="465177" y="0"/>
                        </a:cubicBezTo>
                        <a:lnTo>
                          <a:pt x="465177" y="0"/>
                        </a:lnTo>
                        <a:cubicBezTo>
                          <a:pt x="582503" y="-21787"/>
                          <a:pt x="699058" y="22122"/>
                          <a:pt x="828015" y="0"/>
                        </a:cubicBezTo>
                        <a:cubicBezTo>
                          <a:pt x="956972" y="-22122"/>
                          <a:pt x="1003861" y="37490"/>
                          <a:pt x="1162943" y="0"/>
                        </a:cubicBezTo>
                        <a:cubicBezTo>
                          <a:pt x="1300735" y="-13911"/>
                          <a:pt x="1501066" y="16137"/>
                          <a:pt x="1633849" y="0"/>
                        </a:cubicBezTo>
                        <a:cubicBezTo>
                          <a:pt x="1766632" y="-16137"/>
                          <a:pt x="1875175" y="12731"/>
                          <a:pt x="2077324" y="0"/>
                        </a:cubicBezTo>
                        <a:cubicBezTo>
                          <a:pt x="2279474" y="-12731"/>
                          <a:pt x="2382667" y="21466"/>
                          <a:pt x="2534514" y="0"/>
                        </a:cubicBezTo>
                        <a:cubicBezTo>
                          <a:pt x="2676797" y="-21867"/>
                          <a:pt x="2784185" y="149047"/>
                          <a:pt x="2791063" y="256549"/>
                        </a:cubicBezTo>
                        <a:cubicBezTo>
                          <a:pt x="2802359" y="383677"/>
                          <a:pt x="2770271" y="434870"/>
                          <a:pt x="2791063" y="557986"/>
                        </a:cubicBezTo>
                        <a:cubicBezTo>
                          <a:pt x="2811855" y="681102"/>
                          <a:pt x="2780424" y="782273"/>
                          <a:pt x="2791063" y="897905"/>
                        </a:cubicBezTo>
                        <a:lnTo>
                          <a:pt x="2791063" y="897905"/>
                        </a:lnTo>
                        <a:cubicBezTo>
                          <a:pt x="2800607" y="1084135"/>
                          <a:pt x="2746291" y="1131842"/>
                          <a:pt x="2791063" y="1282722"/>
                        </a:cubicBezTo>
                        <a:lnTo>
                          <a:pt x="2791063" y="1282717"/>
                        </a:lnTo>
                        <a:cubicBezTo>
                          <a:pt x="2795328" y="1458094"/>
                          <a:pt x="2694662" y="1537127"/>
                          <a:pt x="2534514" y="1539266"/>
                        </a:cubicBezTo>
                        <a:cubicBezTo>
                          <a:pt x="2349055" y="1545895"/>
                          <a:pt x="2225230" y="1524343"/>
                          <a:pt x="2049892" y="1539266"/>
                        </a:cubicBezTo>
                        <a:cubicBezTo>
                          <a:pt x="1874554" y="1554189"/>
                          <a:pt x="1752544" y="1488061"/>
                          <a:pt x="1606418" y="1539266"/>
                        </a:cubicBezTo>
                        <a:cubicBezTo>
                          <a:pt x="1460292" y="1590471"/>
                          <a:pt x="1310693" y="1520070"/>
                          <a:pt x="1162943" y="1539266"/>
                        </a:cubicBezTo>
                        <a:cubicBezTo>
                          <a:pt x="1099092" y="1624434"/>
                          <a:pt x="915498" y="1640585"/>
                          <a:pt x="814069" y="1731674"/>
                        </a:cubicBezTo>
                        <a:cubicBezTo>
                          <a:pt x="716325" y="1710805"/>
                          <a:pt x="640665" y="1592278"/>
                          <a:pt x="465177" y="1539266"/>
                        </a:cubicBezTo>
                        <a:cubicBezTo>
                          <a:pt x="400031" y="1540826"/>
                          <a:pt x="332168" y="1524798"/>
                          <a:pt x="256549" y="1539266"/>
                        </a:cubicBezTo>
                        <a:cubicBezTo>
                          <a:pt x="99485" y="1552429"/>
                          <a:pt x="28092" y="1420469"/>
                          <a:pt x="0" y="1282717"/>
                        </a:cubicBezTo>
                        <a:lnTo>
                          <a:pt x="0" y="1282722"/>
                        </a:lnTo>
                        <a:cubicBezTo>
                          <a:pt x="-33848" y="1159158"/>
                          <a:pt x="25845" y="1021635"/>
                          <a:pt x="0" y="897905"/>
                        </a:cubicBezTo>
                        <a:lnTo>
                          <a:pt x="0" y="897905"/>
                        </a:lnTo>
                        <a:cubicBezTo>
                          <a:pt x="-6094" y="750985"/>
                          <a:pt x="31797" y="682351"/>
                          <a:pt x="0" y="583641"/>
                        </a:cubicBezTo>
                        <a:cubicBezTo>
                          <a:pt x="-31797" y="484931"/>
                          <a:pt x="25864" y="369673"/>
                          <a:pt x="0" y="256549"/>
                        </a:cubicBezTo>
                        <a:close/>
                      </a:path>
                      <a:path w="2791063" h="1539266" stroke="0" extrusionOk="0">
                        <a:moveTo>
                          <a:pt x="0" y="256549"/>
                        </a:moveTo>
                        <a:cubicBezTo>
                          <a:pt x="-23753" y="114626"/>
                          <a:pt x="127363" y="9821"/>
                          <a:pt x="256549" y="0"/>
                        </a:cubicBezTo>
                        <a:cubicBezTo>
                          <a:pt x="328006" y="-9837"/>
                          <a:pt x="388076" y="21122"/>
                          <a:pt x="465177" y="0"/>
                        </a:cubicBezTo>
                        <a:lnTo>
                          <a:pt x="465177" y="0"/>
                        </a:lnTo>
                        <a:cubicBezTo>
                          <a:pt x="587567" y="-10692"/>
                          <a:pt x="726114" y="12781"/>
                          <a:pt x="814060" y="0"/>
                        </a:cubicBezTo>
                        <a:cubicBezTo>
                          <a:pt x="902006" y="-12781"/>
                          <a:pt x="1083426" y="23476"/>
                          <a:pt x="1162943" y="0"/>
                        </a:cubicBezTo>
                        <a:cubicBezTo>
                          <a:pt x="1334853" y="-1251"/>
                          <a:pt x="1394446" y="51478"/>
                          <a:pt x="1620133" y="0"/>
                        </a:cubicBezTo>
                        <a:cubicBezTo>
                          <a:pt x="1845820" y="-51478"/>
                          <a:pt x="1897212" y="6890"/>
                          <a:pt x="2091039" y="0"/>
                        </a:cubicBezTo>
                        <a:cubicBezTo>
                          <a:pt x="2284866" y="-6890"/>
                          <a:pt x="2411802" y="41049"/>
                          <a:pt x="2534514" y="0"/>
                        </a:cubicBezTo>
                        <a:cubicBezTo>
                          <a:pt x="2700811" y="-30055"/>
                          <a:pt x="2793518" y="107691"/>
                          <a:pt x="2791063" y="256549"/>
                        </a:cubicBezTo>
                        <a:cubicBezTo>
                          <a:pt x="2802726" y="369584"/>
                          <a:pt x="2758463" y="490404"/>
                          <a:pt x="2791063" y="557986"/>
                        </a:cubicBezTo>
                        <a:cubicBezTo>
                          <a:pt x="2823663" y="625568"/>
                          <a:pt x="2770886" y="811577"/>
                          <a:pt x="2791063" y="897905"/>
                        </a:cubicBezTo>
                        <a:lnTo>
                          <a:pt x="2791063" y="897905"/>
                        </a:lnTo>
                        <a:cubicBezTo>
                          <a:pt x="2822258" y="975416"/>
                          <a:pt x="2780684" y="1147980"/>
                          <a:pt x="2791063" y="1282722"/>
                        </a:cubicBezTo>
                        <a:lnTo>
                          <a:pt x="2791063" y="1282717"/>
                        </a:lnTo>
                        <a:cubicBezTo>
                          <a:pt x="2753916" y="1432796"/>
                          <a:pt x="2686330" y="1545843"/>
                          <a:pt x="2534514" y="1539266"/>
                        </a:cubicBezTo>
                        <a:cubicBezTo>
                          <a:pt x="2327504" y="1550927"/>
                          <a:pt x="2290568" y="1525961"/>
                          <a:pt x="2077324" y="1539266"/>
                        </a:cubicBezTo>
                        <a:cubicBezTo>
                          <a:pt x="1864080" y="1552571"/>
                          <a:pt x="1803877" y="1528293"/>
                          <a:pt x="1633849" y="1539266"/>
                        </a:cubicBezTo>
                        <a:cubicBezTo>
                          <a:pt x="1463822" y="1550239"/>
                          <a:pt x="1367122" y="1513736"/>
                          <a:pt x="1162943" y="1539266"/>
                        </a:cubicBezTo>
                        <a:cubicBezTo>
                          <a:pt x="1061955" y="1619208"/>
                          <a:pt x="922836" y="1627146"/>
                          <a:pt x="814069" y="1731674"/>
                        </a:cubicBezTo>
                        <a:cubicBezTo>
                          <a:pt x="681967" y="1709587"/>
                          <a:pt x="583185" y="1550949"/>
                          <a:pt x="465177" y="1539266"/>
                        </a:cubicBezTo>
                        <a:cubicBezTo>
                          <a:pt x="418693" y="1553629"/>
                          <a:pt x="317720" y="1516084"/>
                          <a:pt x="256549" y="1539266"/>
                        </a:cubicBezTo>
                        <a:cubicBezTo>
                          <a:pt x="143378" y="1536608"/>
                          <a:pt x="-25510" y="1406966"/>
                          <a:pt x="0" y="1282717"/>
                        </a:cubicBezTo>
                        <a:lnTo>
                          <a:pt x="0" y="1282722"/>
                        </a:lnTo>
                        <a:cubicBezTo>
                          <a:pt x="-3696" y="1198343"/>
                          <a:pt x="2432" y="1064590"/>
                          <a:pt x="0" y="897905"/>
                        </a:cubicBezTo>
                        <a:lnTo>
                          <a:pt x="0" y="897905"/>
                        </a:lnTo>
                        <a:cubicBezTo>
                          <a:pt x="-13953" y="776216"/>
                          <a:pt x="37715" y="731392"/>
                          <a:pt x="0" y="570813"/>
                        </a:cubicBezTo>
                        <a:cubicBezTo>
                          <a:pt x="-37715" y="410234"/>
                          <a:pt x="32185" y="392232"/>
                          <a:pt x="0" y="25654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lnSpc>
                <a:spcPts val="1600"/>
              </a:lnSpc>
            </a:pPr>
            <a:r>
              <a:rPr lang="ja-JP" altLang="en-US" sz="1000" b="1">
                <a:solidFill>
                  <a:srgbClr val="E3313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お誕生セット等</a:t>
            </a:r>
            <a:r>
              <a:rPr lang="ja-JP" altLang="en-US" sz="1000">
                <a:solidFill>
                  <a:srgbClr val="66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endParaRPr lang="en-US" altLang="ja-JP" sz="1000">
              <a:solidFill>
                <a:srgbClr val="6633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>
                <a:solidFill>
                  <a:srgbClr val="66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乳幼児健診カレンダー、子育てハンドブック、救急ガイドブック、市の特産品「</a:t>
            </a:r>
            <a:r>
              <a:rPr lang="ja-JP" altLang="en-US" sz="1000" b="1">
                <a:solidFill>
                  <a:srgbClr val="66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かんぴょう」</a:t>
            </a:r>
            <a:r>
              <a:rPr lang="ja-JP" altLang="en-US" sz="1000">
                <a:solidFill>
                  <a:srgbClr val="66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等が入った</a:t>
            </a:r>
            <a:r>
              <a:rPr lang="ja-JP" altLang="en-US" sz="10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「お誕生セット」</a:t>
            </a:r>
            <a:r>
              <a:rPr lang="ja-JP" altLang="en-US" sz="1000">
                <a:solidFill>
                  <a:srgbClr val="66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と予防接種ガイドブック、予防接種予診票等が入った</a:t>
            </a:r>
            <a:r>
              <a:rPr lang="ja-JP" altLang="en-US" sz="10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「予防接種セット」</a:t>
            </a:r>
            <a:r>
              <a:rPr lang="ja-JP" altLang="en-US" sz="1000">
                <a:solidFill>
                  <a:srgbClr val="66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000">
                <a:solidFill>
                  <a:srgbClr val="66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出生届出時にこども家庭センター窓口でお渡しします。</a:t>
            </a:r>
            <a:endParaRPr kumimoji="1" lang="ja-JP" altLang="en-US" sz="1000" dirty="0">
              <a:solidFill>
                <a:srgbClr val="6633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D2ED7156-A489-44A6-9D7A-B1A0FBC283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789" y="3385989"/>
            <a:ext cx="498126" cy="479539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C34E9527-2BFE-47AC-A22B-F1747664B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0016" y="3129072"/>
            <a:ext cx="976880" cy="724481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022099C-0851-4900-9A4E-AFA7D60837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7300" y="4815168"/>
            <a:ext cx="919699" cy="63512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8D7C280-0E31-46AA-9868-0F07EBD116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5409" y="5045994"/>
            <a:ext cx="625863" cy="452482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0F90AC43-7FA6-4624-9022-B80CFD5B0D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067814">
            <a:off x="7479127" y="44142"/>
            <a:ext cx="251147" cy="29254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2B6E906-F504-456E-B996-1C4F3DC617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869636">
            <a:off x="7150609" y="66027"/>
            <a:ext cx="252000" cy="294646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83C6FF1-F568-4D33-A53A-FF2F16D757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2639">
            <a:off x="7818181" y="65404"/>
            <a:ext cx="252000" cy="293143"/>
          </a:xfrm>
          <a:prstGeom prst="rect">
            <a:avLst/>
          </a:prstGeom>
        </p:spPr>
      </p:pic>
      <p:pic>
        <p:nvPicPr>
          <p:cNvPr id="275" name="図 274">
            <a:extLst>
              <a:ext uri="{FF2B5EF4-FFF2-40B4-BE49-F238E27FC236}">
                <a16:creationId xmlns:a16="http://schemas.microsoft.com/office/drawing/2014/main" id="{1BB655E4-0E29-4E6F-B4D2-AE403A6CA71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2639">
            <a:off x="2662005" y="43841"/>
            <a:ext cx="252000" cy="293143"/>
          </a:xfrm>
          <a:prstGeom prst="rect">
            <a:avLst/>
          </a:prstGeom>
        </p:spPr>
      </p:pic>
      <p:pic>
        <p:nvPicPr>
          <p:cNvPr id="276" name="図 275">
            <a:extLst>
              <a:ext uri="{FF2B5EF4-FFF2-40B4-BE49-F238E27FC236}">
                <a16:creationId xmlns:a16="http://schemas.microsoft.com/office/drawing/2014/main" id="{D5E411B4-AE01-4F27-8134-FD49538E32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869636">
            <a:off x="2043088" y="47320"/>
            <a:ext cx="252000" cy="294646"/>
          </a:xfrm>
          <a:prstGeom prst="rect">
            <a:avLst/>
          </a:prstGeom>
        </p:spPr>
      </p:pic>
      <p:pic>
        <p:nvPicPr>
          <p:cNvPr id="277" name="図 276">
            <a:extLst>
              <a:ext uri="{FF2B5EF4-FFF2-40B4-BE49-F238E27FC236}">
                <a16:creationId xmlns:a16="http://schemas.microsoft.com/office/drawing/2014/main" id="{DA119673-FF06-4D56-B448-F6C44B65AD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067814">
            <a:off x="2316718" y="35511"/>
            <a:ext cx="251147" cy="292545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45FEC924-A45A-4214-87D4-7929776238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1895167">
            <a:off x="5407016" y="1937442"/>
            <a:ext cx="180000" cy="180000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  <p:pic>
        <p:nvPicPr>
          <p:cNvPr id="279" name="図 278">
            <a:extLst>
              <a:ext uri="{FF2B5EF4-FFF2-40B4-BE49-F238E27FC236}">
                <a16:creationId xmlns:a16="http://schemas.microsoft.com/office/drawing/2014/main" id="{7677315B-A894-40E9-867B-181FD833F46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699761">
            <a:off x="8567185" y="1800816"/>
            <a:ext cx="180000" cy="180000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02671F8D-FAC0-4291-B823-7395EA74D32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85271" y="1804483"/>
            <a:ext cx="450569" cy="52371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B23BE5D4-E423-4D24-8C27-B95E9174E18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15128" y="2047207"/>
            <a:ext cx="270527" cy="237625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A42F41FE-1181-473C-8BFD-9CB99CAD4C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7493984">
            <a:off x="7866039" y="4106967"/>
            <a:ext cx="180000" cy="181440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  <p:pic>
        <p:nvPicPr>
          <p:cNvPr id="314" name="図 313">
            <a:extLst>
              <a:ext uri="{FF2B5EF4-FFF2-40B4-BE49-F238E27FC236}">
                <a16:creationId xmlns:a16="http://schemas.microsoft.com/office/drawing/2014/main" id="{53EB2AE0-F9BD-4C63-9420-5912C13F1B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5587215">
            <a:off x="6663806" y="2567097"/>
            <a:ext cx="144000" cy="145151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3C233932-1D1A-4CD6-9F11-FFF9CCF474C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873225" y="1652544"/>
            <a:ext cx="144000" cy="145152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  <p:pic>
        <p:nvPicPr>
          <p:cNvPr id="316" name="図 315">
            <a:extLst>
              <a:ext uri="{FF2B5EF4-FFF2-40B4-BE49-F238E27FC236}">
                <a16:creationId xmlns:a16="http://schemas.microsoft.com/office/drawing/2014/main" id="{C690A9B4-BD3C-46EB-8569-7B109CADCE0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001090">
            <a:off x="8894826" y="4507688"/>
            <a:ext cx="180000" cy="181440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  <p:pic>
        <p:nvPicPr>
          <p:cNvPr id="317" name="図 316">
            <a:extLst>
              <a:ext uri="{FF2B5EF4-FFF2-40B4-BE49-F238E27FC236}">
                <a16:creationId xmlns:a16="http://schemas.microsoft.com/office/drawing/2014/main" id="{82063B12-CD18-4CA3-B66F-D83EDC05F95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5397896">
            <a:off x="2027912" y="6598025"/>
            <a:ext cx="107144" cy="108000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  <p:pic>
        <p:nvPicPr>
          <p:cNvPr id="318" name="図 317">
            <a:extLst>
              <a:ext uri="{FF2B5EF4-FFF2-40B4-BE49-F238E27FC236}">
                <a16:creationId xmlns:a16="http://schemas.microsoft.com/office/drawing/2014/main" id="{BC1204F7-B802-4F67-BE3F-ED487723D6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95632" y="2070188"/>
            <a:ext cx="270527" cy="237625"/>
          </a:xfrm>
          <a:prstGeom prst="rect">
            <a:avLst/>
          </a:prstGeom>
        </p:spPr>
      </p:pic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DD94BD5E-C819-4E9D-8FD6-E5EA895A11B7}"/>
              </a:ext>
            </a:extLst>
          </p:cNvPr>
          <p:cNvSpPr/>
          <p:nvPr/>
        </p:nvSpPr>
        <p:spPr>
          <a:xfrm>
            <a:off x="3611529" y="4596589"/>
            <a:ext cx="888423" cy="309263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127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6000" rIns="0" bIns="0" rtlCol="0" anchor="ctr"/>
          <a:lstStyle/>
          <a:p>
            <a:pPr>
              <a:lnSpc>
                <a:spcPts val="1100"/>
              </a:lnSpc>
            </a:pP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見守り訪問</a:t>
            </a:r>
            <a:endParaRPr kumimoji="1"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＋おむつ券</a:t>
            </a:r>
            <a:r>
              <a:rPr kumimoji="1"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交付</a:t>
            </a: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9C0A07DF-44FC-47FE-B204-35795F488E65}"/>
              </a:ext>
            </a:extLst>
          </p:cNvPr>
          <p:cNvSpPr/>
          <p:nvPr/>
        </p:nvSpPr>
        <p:spPr>
          <a:xfrm>
            <a:off x="5738000" y="4592834"/>
            <a:ext cx="798385" cy="306561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127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pPr algn="ctr"/>
            <a:r>
              <a:rPr kumimoji="1"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おむつ券交付</a:t>
            </a:r>
            <a:r>
              <a:rPr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カ月健診時</a:t>
            </a:r>
            <a:r>
              <a:rPr kumimoji="1"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8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フリーフォーム 87"/>
          <p:cNvSpPr/>
          <p:nvPr/>
        </p:nvSpPr>
        <p:spPr>
          <a:xfrm>
            <a:off x="4401419" y="4534454"/>
            <a:ext cx="1355945" cy="283983"/>
          </a:xfrm>
          <a:custGeom>
            <a:avLst/>
            <a:gdLst>
              <a:gd name="connsiteX0" fmla="*/ 293671 w 1355945"/>
              <a:gd name="connsiteY0" fmla="*/ 0 h 283983"/>
              <a:gd name="connsiteX1" fmla="*/ 775419 w 1355945"/>
              <a:gd name="connsiteY1" fmla="*/ 0 h 283983"/>
              <a:gd name="connsiteX2" fmla="*/ 1001973 w 1355945"/>
              <a:gd name="connsiteY2" fmla="*/ 0 h 283983"/>
              <a:gd name="connsiteX3" fmla="*/ 1106132 w 1355945"/>
              <a:gd name="connsiteY3" fmla="*/ 0 h 283983"/>
              <a:gd name="connsiteX4" fmla="*/ 1124379 w 1355945"/>
              <a:gd name="connsiteY4" fmla="*/ 3684 h 283983"/>
              <a:gd name="connsiteX5" fmla="*/ 1128011 w 1355945"/>
              <a:gd name="connsiteY5" fmla="*/ 6133 h 283983"/>
              <a:gd name="connsiteX6" fmla="*/ 1129402 w 1355945"/>
              <a:gd name="connsiteY6" fmla="*/ 6414 h 283983"/>
              <a:gd name="connsiteX7" fmla="*/ 1144302 w 1355945"/>
              <a:gd name="connsiteY7" fmla="*/ 16460 h 283983"/>
              <a:gd name="connsiteX8" fmla="*/ 1157800 w 1355945"/>
              <a:gd name="connsiteY8" fmla="*/ 49047 h 283983"/>
              <a:gd name="connsiteX9" fmla="*/ 1355945 w 1355945"/>
              <a:gd name="connsiteY9" fmla="*/ 138810 h 283983"/>
              <a:gd name="connsiteX10" fmla="*/ 1158031 w 1355945"/>
              <a:gd name="connsiteY10" fmla="*/ 117724 h 283983"/>
              <a:gd name="connsiteX11" fmla="*/ 1158031 w 1355945"/>
              <a:gd name="connsiteY11" fmla="*/ 119919 h 283983"/>
              <a:gd name="connsiteX12" fmla="*/ 1158031 w 1355945"/>
              <a:gd name="connsiteY12" fmla="*/ 237107 h 283983"/>
              <a:gd name="connsiteX13" fmla="*/ 1111155 w 1355945"/>
              <a:gd name="connsiteY13" fmla="*/ 283983 h 283983"/>
              <a:gd name="connsiteX14" fmla="*/ 629407 w 1355945"/>
              <a:gd name="connsiteY14" fmla="*/ 283983 h 283983"/>
              <a:gd name="connsiteX15" fmla="*/ 402854 w 1355945"/>
              <a:gd name="connsiteY15" fmla="*/ 283983 h 283983"/>
              <a:gd name="connsiteX16" fmla="*/ 298694 w 1355945"/>
              <a:gd name="connsiteY16" fmla="*/ 283983 h 283983"/>
              <a:gd name="connsiteX17" fmla="*/ 280448 w 1355945"/>
              <a:gd name="connsiteY17" fmla="*/ 280300 h 283983"/>
              <a:gd name="connsiteX18" fmla="*/ 276815 w 1355945"/>
              <a:gd name="connsiteY18" fmla="*/ 277850 h 283983"/>
              <a:gd name="connsiteX19" fmla="*/ 275425 w 1355945"/>
              <a:gd name="connsiteY19" fmla="*/ 277570 h 283983"/>
              <a:gd name="connsiteX20" fmla="*/ 246795 w 1355945"/>
              <a:gd name="connsiteY20" fmla="*/ 234377 h 283983"/>
              <a:gd name="connsiteX21" fmla="*/ 246795 w 1355945"/>
              <a:gd name="connsiteY21" fmla="*/ 120138 h 283983"/>
              <a:gd name="connsiteX22" fmla="*/ 0 w 1355945"/>
              <a:gd name="connsiteY22" fmla="*/ 130908 h 283983"/>
              <a:gd name="connsiteX23" fmla="*/ 246795 w 1355945"/>
              <a:gd name="connsiteY23" fmla="*/ 51228 h 283983"/>
              <a:gd name="connsiteX24" fmla="*/ 246795 w 1355945"/>
              <a:gd name="connsiteY24" fmla="*/ 46876 h 283983"/>
              <a:gd name="connsiteX25" fmla="*/ 293671 w 1355945"/>
              <a:gd name="connsiteY25" fmla="*/ 0 h 283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355945" h="283983">
                <a:moveTo>
                  <a:pt x="293671" y="0"/>
                </a:moveTo>
                <a:lnTo>
                  <a:pt x="775419" y="0"/>
                </a:lnTo>
                <a:lnTo>
                  <a:pt x="1001973" y="0"/>
                </a:lnTo>
                <a:lnTo>
                  <a:pt x="1106132" y="0"/>
                </a:lnTo>
                <a:cubicBezTo>
                  <a:pt x="1112604" y="0"/>
                  <a:pt x="1118770" y="1311"/>
                  <a:pt x="1124379" y="3684"/>
                </a:cubicBezTo>
                <a:lnTo>
                  <a:pt x="1128011" y="6133"/>
                </a:lnTo>
                <a:lnTo>
                  <a:pt x="1129402" y="6414"/>
                </a:lnTo>
                <a:cubicBezTo>
                  <a:pt x="1135010" y="8786"/>
                  <a:pt x="1140060" y="12218"/>
                  <a:pt x="1144302" y="16460"/>
                </a:cubicBezTo>
                <a:lnTo>
                  <a:pt x="1157800" y="49047"/>
                </a:lnTo>
                <a:lnTo>
                  <a:pt x="1355945" y="138810"/>
                </a:lnTo>
                <a:lnTo>
                  <a:pt x="1158031" y="117724"/>
                </a:lnTo>
                <a:lnTo>
                  <a:pt x="1158031" y="119919"/>
                </a:lnTo>
                <a:lnTo>
                  <a:pt x="1158031" y="237107"/>
                </a:lnTo>
                <a:cubicBezTo>
                  <a:pt x="1158031" y="262996"/>
                  <a:pt x="1137044" y="283983"/>
                  <a:pt x="1111155" y="283983"/>
                </a:cubicBezTo>
                <a:lnTo>
                  <a:pt x="629407" y="283983"/>
                </a:lnTo>
                <a:lnTo>
                  <a:pt x="402854" y="283983"/>
                </a:lnTo>
                <a:lnTo>
                  <a:pt x="298694" y="283983"/>
                </a:lnTo>
                <a:cubicBezTo>
                  <a:pt x="292222" y="283983"/>
                  <a:pt x="286056" y="282672"/>
                  <a:pt x="280448" y="280300"/>
                </a:cubicBezTo>
                <a:lnTo>
                  <a:pt x="276815" y="277850"/>
                </a:lnTo>
                <a:lnTo>
                  <a:pt x="275425" y="277570"/>
                </a:lnTo>
                <a:cubicBezTo>
                  <a:pt x="258600" y="270453"/>
                  <a:pt x="246795" y="253794"/>
                  <a:pt x="246795" y="234377"/>
                </a:cubicBezTo>
                <a:lnTo>
                  <a:pt x="246795" y="120138"/>
                </a:lnTo>
                <a:lnTo>
                  <a:pt x="0" y="130908"/>
                </a:lnTo>
                <a:lnTo>
                  <a:pt x="246795" y="51228"/>
                </a:lnTo>
                <a:lnTo>
                  <a:pt x="246795" y="46876"/>
                </a:lnTo>
                <a:cubicBezTo>
                  <a:pt x="246795" y="20987"/>
                  <a:pt x="267782" y="0"/>
                  <a:pt x="293671" y="0"/>
                </a:cubicBezTo>
                <a:close/>
              </a:path>
            </a:pathLst>
          </a:custGeom>
          <a:solidFill>
            <a:schemeClr val="bg1"/>
          </a:solidFill>
          <a:ln w="6350">
            <a:solidFill>
              <a:srgbClr val="6633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4154495166">
                  <a:custGeom>
                    <a:avLst/>
                    <a:gdLst>
                      <a:gd name="connsiteX0" fmla="*/ 0 w 2791063"/>
                      <a:gd name="connsiteY0" fmla="*/ 256549 h 1539266"/>
                      <a:gd name="connsiteX1" fmla="*/ 256549 w 2791063"/>
                      <a:gd name="connsiteY1" fmla="*/ 0 h 1539266"/>
                      <a:gd name="connsiteX2" fmla="*/ 465177 w 2791063"/>
                      <a:gd name="connsiteY2" fmla="*/ 0 h 1539266"/>
                      <a:gd name="connsiteX3" fmla="*/ 465177 w 2791063"/>
                      <a:gd name="connsiteY3" fmla="*/ 0 h 1539266"/>
                      <a:gd name="connsiteX4" fmla="*/ 828015 w 2791063"/>
                      <a:gd name="connsiteY4" fmla="*/ 0 h 1539266"/>
                      <a:gd name="connsiteX5" fmla="*/ 1162943 w 2791063"/>
                      <a:gd name="connsiteY5" fmla="*/ 0 h 1539266"/>
                      <a:gd name="connsiteX6" fmla="*/ 1633849 w 2791063"/>
                      <a:gd name="connsiteY6" fmla="*/ 0 h 1539266"/>
                      <a:gd name="connsiteX7" fmla="*/ 2077324 w 2791063"/>
                      <a:gd name="connsiteY7" fmla="*/ 0 h 1539266"/>
                      <a:gd name="connsiteX8" fmla="*/ 2534514 w 2791063"/>
                      <a:gd name="connsiteY8" fmla="*/ 0 h 1539266"/>
                      <a:gd name="connsiteX9" fmla="*/ 2791063 w 2791063"/>
                      <a:gd name="connsiteY9" fmla="*/ 256549 h 1539266"/>
                      <a:gd name="connsiteX10" fmla="*/ 2791063 w 2791063"/>
                      <a:gd name="connsiteY10" fmla="*/ 557986 h 1539266"/>
                      <a:gd name="connsiteX11" fmla="*/ 2791063 w 2791063"/>
                      <a:gd name="connsiteY11" fmla="*/ 897905 h 1539266"/>
                      <a:gd name="connsiteX12" fmla="*/ 2791063 w 2791063"/>
                      <a:gd name="connsiteY12" fmla="*/ 897905 h 1539266"/>
                      <a:gd name="connsiteX13" fmla="*/ 2791063 w 2791063"/>
                      <a:gd name="connsiteY13" fmla="*/ 1282722 h 1539266"/>
                      <a:gd name="connsiteX14" fmla="*/ 2791063 w 2791063"/>
                      <a:gd name="connsiteY14" fmla="*/ 1282717 h 1539266"/>
                      <a:gd name="connsiteX15" fmla="*/ 2534514 w 2791063"/>
                      <a:gd name="connsiteY15" fmla="*/ 1539266 h 1539266"/>
                      <a:gd name="connsiteX16" fmla="*/ 2049892 w 2791063"/>
                      <a:gd name="connsiteY16" fmla="*/ 1539266 h 1539266"/>
                      <a:gd name="connsiteX17" fmla="*/ 1606418 w 2791063"/>
                      <a:gd name="connsiteY17" fmla="*/ 1539266 h 1539266"/>
                      <a:gd name="connsiteX18" fmla="*/ 1162943 w 2791063"/>
                      <a:gd name="connsiteY18" fmla="*/ 1539266 h 1539266"/>
                      <a:gd name="connsiteX19" fmla="*/ 814069 w 2791063"/>
                      <a:gd name="connsiteY19" fmla="*/ 1731674 h 1539266"/>
                      <a:gd name="connsiteX20" fmla="*/ 465177 w 2791063"/>
                      <a:gd name="connsiteY20" fmla="*/ 1539266 h 1539266"/>
                      <a:gd name="connsiteX21" fmla="*/ 256549 w 2791063"/>
                      <a:gd name="connsiteY21" fmla="*/ 1539266 h 1539266"/>
                      <a:gd name="connsiteX22" fmla="*/ 0 w 2791063"/>
                      <a:gd name="connsiteY22" fmla="*/ 1282717 h 1539266"/>
                      <a:gd name="connsiteX23" fmla="*/ 0 w 2791063"/>
                      <a:gd name="connsiteY23" fmla="*/ 1282722 h 1539266"/>
                      <a:gd name="connsiteX24" fmla="*/ 0 w 2791063"/>
                      <a:gd name="connsiteY24" fmla="*/ 897905 h 1539266"/>
                      <a:gd name="connsiteX25" fmla="*/ 0 w 2791063"/>
                      <a:gd name="connsiteY25" fmla="*/ 897905 h 1539266"/>
                      <a:gd name="connsiteX26" fmla="*/ 0 w 2791063"/>
                      <a:gd name="connsiteY26" fmla="*/ 583641 h 1539266"/>
                      <a:gd name="connsiteX27" fmla="*/ 0 w 2791063"/>
                      <a:gd name="connsiteY27" fmla="*/ 256549 h 15392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2791063" h="1539266" fill="none" extrusionOk="0">
                        <a:moveTo>
                          <a:pt x="0" y="256549"/>
                        </a:moveTo>
                        <a:cubicBezTo>
                          <a:pt x="5530" y="125539"/>
                          <a:pt x="92148" y="31197"/>
                          <a:pt x="256549" y="0"/>
                        </a:cubicBezTo>
                        <a:cubicBezTo>
                          <a:pt x="358463" y="-1151"/>
                          <a:pt x="364465" y="3078"/>
                          <a:pt x="465177" y="0"/>
                        </a:cubicBezTo>
                        <a:lnTo>
                          <a:pt x="465177" y="0"/>
                        </a:lnTo>
                        <a:cubicBezTo>
                          <a:pt x="582503" y="-21787"/>
                          <a:pt x="699058" y="22122"/>
                          <a:pt x="828015" y="0"/>
                        </a:cubicBezTo>
                        <a:cubicBezTo>
                          <a:pt x="956972" y="-22122"/>
                          <a:pt x="1003861" y="37490"/>
                          <a:pt x="1162943" y="0"/>
                        </a:cubicBezTo>
                        <a:cubicBezTo>
                          <a:pt x="1300735" y="-13911"/>
                          <a:pt x="1501066" y="16137"/>
                          <a:pt x="1633849" y="0"/>
                        </a:cubicBezTo>
                        <a:cubicBezTo>
                          <a:pt x="1766632" y="-16137"/>
                          <a:pt x="1875175" y="12731"/>
                          <a:pt x="2077324" y="0"/>
                        </a:cubicBezTo>
                        <a:cubicBezTo>
                          <a:pt x="2279474" y="-12731"/>
                          <a:pt x="2382667" y="21466"/>
                          <a:pt x="2534514" y="0"/>
                        </a:cubicBezTo>
                        <a:cubicBezTo>
                          <a:pt x="2676797" y="-21867"/>
                          <a:pt x="2784185" y="149047"/>
                          <a:pt x="2791063" y="256549"/>
                        </a:cubicBezTo>
                        <a:cubicBezTo>
                          <a:pt x="2802359" y="383677"/>
                          <a:pt x="2770271" y="434870"/>
                          <a:pt x="2791063" y="557986"/>
                        </a:cubicBezTo>
                        <a:cubicBezTo>
                          <a:pt x="2811855" y="681102"/>
                          <a:pt x="2780424" y="782273"/>
                          <a:pt x="2791063" y="897905"/>
                        </a:cubicBezTo>
                        <a:lnTo>
                          <a:pt x="2791063" y="897905"/>
                        </a:lnTo>
                        <a:cubicBezTo>
                          <a:pt x="2800607" y="1084135"/>
                          <a:pt x="2746291" y="1131842"/>
                          <a:pt x="2791063" y="1282722"/>
                        </a:cubicBezTo>
                        <a:lnTo>
                          <a:pt x="2791063" y="1282717"/>
                        </a:lnTo>
                        <a:cubicBezTo>
                          <a:pt x="2795328" y="1458094"/>
                          <a:pt x="2694662" y="1537127"/>
                          <a:pt x="2534514" y="1539266"/>
                        </a:cubicBezTo>
                        <a:cubicBezTo>
                          <a:pt x="2349055" y="1545895"/>
                          <a:pt x="2225230" y="1524343"/>
                          <a:pt x="2049892" y="1539266"/>
                        </a:cubicBezTo>
                        <a:cubicBezTo>
                          <a:pt x="1874554" y="1554189"/>
                          <a:pt x="1752544" y="1488061"/>
                          <a:pt x="1606418" y="1539266"/>
                        </a:cubicBezTo>
                        <a:cubicBezTo>
                          <a:pt x="1460292" y="1590471"/>
                          <a:pt x="1310693" y="1520070"/>
                          <a:pt x="1162943" y="1539266"/>
                        </a:cubicBezTo>
                        <a:cubicBezTo>
                          <a:pt x="1099092" y="1624434"/>
                          <a:pt x="915498" y="1640585"/>
                          <a:pt x="814069" y="1731674"/>
                        </a:cubicBezTo>
                        <a:cubicBezTo>
                          <a:pt x="716325" y="1710805"/>
                          <a:pt x="640665" y="1592278"/>
                          <a:pt x="465177" y="1539266"/>
                        </a:cubicBezTo>
                        <a:cubicBezTo>
                          <a:pt x="400031" y="1540826"/>
                          <a:pt x="332168" y="1524798"/>
                          <a:pt x="256549" y="1539266"/>
                        </a:cubicBezTo>
                        <a:cubicBezTo>
                          <a:pt x="99485" y="1552429"/>
                          <a:pt x="28092" y="1420469"/>
                          <a:pt x="0" y="1282717"/>
                        </a:cubicBezTo>
                        <a:lnTo>
                          <a:pt x="0" y="1282722"/>
                        </a:lnTo>
                        <a:cubicBezTo>
                          <a:pt x="-33848" y="1159158"/>
                          <a:pt x="25845" y="1021635"/>
                          <a:pt x="0" y="897905"/>
                        </a:cubicBezTo>
                        <a:lnTo>
                          <a:pt x="0" y="897905"/>
                        </a:lnTo>
                        <a:cubicBezTo>
                          <a:pt x="-6094" y="750985"/>
                          <a:pt x="31797" y="682351"/>
                          <a:pt x="0" y="583641"/>
                        </a:cubicBezTo>
                        <a:cubicBezTo>
                          <a:pt x="-31797" y="484931"/>
                          <a:pt x="25864" y="369673"/>
                          <a:pt x="0" y="256549"/>
                        </a:cubicBezTo>
                        <a:close/>
                      </a:path>
                      <a:path w="2791063" h="1539266" stroke="0" extrusionOk="0">
                        <a:moveTo>
                          <a:pt x="0" y="256549"/>
                        </a:moveTo>
                        <a:cubicBezTo>
                          <a:pt x="-23753" y="114626"/>
                          <a:pt x="127363" y="9821"/>
                          <a:pt x="256549" y="0"/>
                        </a:cubicBezTo>
                        <a:cubicBezTo>
                          <a:pt x="328006" y="-9837"/>
                          <a:pt x="388076" y="21122"/>
                          <a:pt x="465177" y="0"/>
                        </a:cubicBezTo>
                        <a:lnTo>
                          <a:pt x="465177" y="0"/>
                        </a:lnTo>
                        <a:cubicBezTo>
                          <a:pt x="587567" y="-10692"/>
                          <a:pt x="726114" y="12781"/>
                          <a:pt x="814060" y="0"/>
                        </a:cubicBezTo>
                        <a:cubicBezTo>
                          <a:pt x="902006" y="-12781"/>
                          <a:pt x="1083426" y="23476"/>
                          <a:pt x="1162943" y="0"/>
                        </a:cubicBezTo>
                        <a:cubicBezTo>
                          <a:pt x="1334853" y="-1251"/>
                          <a:pt x="1394446" y="51478"/>
                          <a:pt x="1620133" y="0"/>
                        </a:cubicBezTo>
                        <a:cubicBezTo>
                          <a:pt x="1845820" y="-51478"/>
                          <a:pt x="1897212" y="6890"/>
                          <a:pt x="2091039" y="0"/>
                        </a:cubicBezTo>
                        <a:cubicBezTo>
                          <a:pt x="2284866" y="-6890"/>
                          <a:pt x="2411802" y="41049"/>
                          <a:pt x="2534514" y="0"/>
                        </a:cubicBezTo>
                        <a:cubicBezTo>
                          <a:pt x="2700811" y="-30055"/>
                          <a:pt x="2793518" y="107691"/>
                          <a:pt x="2791063" y="256549"/>
                        </a:cubicBezTo>
                        <a:cubicBezTo>
                          <a:pt x="2802726" y="369584"/>
                          <a:pt x="2758463" y="490404"/>
                          <a:pt x="2791063" y="557986"/>
                        </a:cubicBezTo>
                        <a:cubicBezTo>
                          <a:pt x="2823663" y="625568"/>
                          <a:pt x="2770886" y="811577"/>
                          <a:pt x="2791063" y="897905"/>
                        </a:cubicBezTo>
                        <a:lnTo>
                          <a:pt x="2791063" y="897905"/>
                        </a:lnTo>
                        <a:cubicBezTo>
                          <a:pt x="2822258" y="975416"/>
                          <a:pt x="2780684" y="1147980"/>
                          <a:pt x="2791063" y="1282722"/>
                        </a:cubicBezTo>
                        <a:lnTo>
                          <a:pt x="2791063" y="1282717"/>
                        </a:lnTo>
                        <a:cubicBezTo>
                          <a:pt x="2753916" y="1432796"/>
                          <a:pt x="2686330" y="1545843"/>
                          <a:pt x="2534514" y="1539266"/>
                        </a:cubicBezTo>
                        <a:cubicBezTo>
                          <a:pt x="2327504" y="1550927"/>
                          <a:pt x="2290568" y="1525961"/>
                          <a:pt x="2077324" y="1539266"/>
                        </a:cubicBezTo>
                        <a:cubicBezTo>
                          <a:pt x="1864080" y="1552571"/>
                          <a:pt x="1803877" y="1528293"/>
                          <a:pt x="1633849" y="1539266"/>
                        </a:cubicBezTo>
                        <a:cubicBezTo>
                          <a:pt x="1463822" y="1550239"/>
                          <a:pt x="1367122" y="1513736"/>
                          <a:pt x="1162943" y="1539266"/>
                        </a:cubicBezTo>
                        <a:cubicBezTo>
                          <a:pt x="1061955" y="1619208"/>
                          <a:pt x="922836" y="1627146"/>
                          <a:pt x="814069" y="1731674"/>
                        </a:cubicBezTo>
                        <a:cubicBezTo>
                          <a:pt x="681967" y="1709587"/>
                          <a:pt x="583185" y="1550949"/>
                          <a:pt x="465177" y="1539266"/>
                        </a:cubicBezTo>
                        <a:cubicBezTo>
                          <a:pt x="418693" y="1553629"/>
                          <a:pt x="317720" y="1516084"/>
                          <a:pt x="256549" y="1539266"/>
                        </a:cubicBezTo>
                        <a:cubicBezTo>
                          <a:pt x="143378" y="1536608"/>
                          <a:pt x="-25510" y="1406966"/>
                          <a:pt x="0" y="1282717"/>
                        </a:cubicBezTo>
                        <a:lnTo>
                          <a:pt x="0" y="1282722"/>
                        </a:lnTo>
                        <a:cubicBezTo>
                          <a:pt x="-3696" y="1198343"/>
                          <a:pt x="2432" y="1064590"/>
                          <a:pt x="0" y="897905"/>
                        </a:cubicBezTo>
                        <a:lnTo>
                          <a:pt x="0" y="897905"/>
                        </a:lnTo>
                        <a:cubicBezTo>
                          <a:pt x="-13953" y="776216"/>
                          <a:pt x="37715" y="731392"/>
                          <a:pt x="0" y="570813"/>
                        </a:cubicBezTo>
                        <a:cubicBezTo>
                          <a:pt x="-37715" y="410234"/>
                          <a:pt x="32185" y="392232"/>
                          <a:pt x="0" y="25654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0" bIns="72000" rtlCol="0" anchor="ctr">
            <a:noAutofit/>
          </a:bodyPr>
          <a:lstStyle/>
          <a:p>
            <a:pPr algn="ctr">
              <a:lnSpc>
                <a:spcPts val="1000"/>
              </a:lnSpc>
            </a:pPr>
            <a:r>
              <a:rPr lang="ja-JP" altLang="en-US" sz="900" b="1" dirty="0">
                <a:solidFill>
                  <a:srgbClr val="E3313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しも</a:t>
            </a:r>
            <a:r>
              <a:rPr lang="ja-JP" altLang="en-US" sz="900" b="1" dirty="0" err="1">
                <a:solidFill>
                  <a:srgbClr val="E3313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つけっ</a:t>
            </a:r>
            <a:r>
              <a:rPr lang="ja-JP" altLang="en-US" sz="900" b="1" dirty="0">
                <a:solidFill>
                  <a:srgbClr val="E3313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子応援</a:t>
            </a:r>
            <a:endParaRPr lang="en-US" altLang="ja-JP" sz="900" b="1" dirty="0">
              <a:solidFill>
                <a:srgbClr val="E3313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r>
              <a:rPr lang="ja-JP" altLang="en-US" sz="900" b="1" dirty="0">
                <a:solidFill>
                  <a:srgbClr val="E3313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</a:t>
            </a:r>
            <a:endParaRPr kumimoji="1" lang="ja-JP" altLang="en-US" sz="900" b="1" dirty="0">
              <a:solidFill>
                <a:srgbClr val="E3313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 rot="20953412">
            <a:off x="5606479" y="4417248"/>
            <a:ext cx="442404" cy="246221"/>
            <a:chOff x="7214269" y="4462750"/>
            <a:chExt cx="442404" cy="246221"/>
          </a:xfrm>
        </p:grpSpPr>
        <p:sp>
          <p:nvSpPr>
            <p:cNvPr id="2" name="円/楕円 1"/>
            <p:cNvSpPr/>
            <p:nvPr/>
          </p:nvSpPr>
          <p:spPr>
            <a:xfrm>
              <a:off x="7272240" y="4512353"/>
              <a:ext cx="277895" cy="144745"/>
            </a:xfrm>
            <a:prstGeom prst="ellipse">
              <a:avLst/>
            </a:prstGeom>
            <a:solidFill>
              <a:srgbClr val="CC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214269" y="4462750"/>
              <a:ext cx="44240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>
                  <a:solidFill>
                    <a:srgbClr val="009242"/>
                  </a:solidFill>
                  <a:latin typeface="Britannic Bold" panose="020B0903060703020204" pitchFamily="34" charset="0"/>
                </a:rPr>
                <a:t>New</a:t>
              </a:r>
              <a:endParaRPr kumimoji="1" lang="ja-JP" altLang="en-US" sz="1000" dirty="0">
                <a:solidFill>
                  <a:srgbClr val="009242"/>
                </a:solidFill>
                <a:latin typeface="Britannic Bold" panose="020B0903060703020204" pitchFamily="34" charset="0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 rot="20953412">
            <a:off x="3493520" y="4417249"/>
            <a:ext cx="442404" cy="246221"/>
            <a:chOff x="7214269" y="4462750"/>
            <a:chExt cx="442404" cy="246221"/>
          </a:xfrm>
        </p:grpSpPr>
        <p:sp>
          <p:nvSpPr>
            <p:cNvPr id="93" name="円/楕円 92"/>
            <p:cNvSpPr/>
            <p:nvPr/>
          </p:nvSpPr>
          <p:spPr>
            <a:xfrm>
              <a:off x="7272240" y="4512353"/>
              <a:ext cx="277895" cy="144745"/>
            </a:xfrm>
            <a:prstGeom prst="ellipse">
              <a:avLst/>
            </a:prstGeom>
            <a:solidFill>
              <a:srgbClr val="CC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7214269" y="4462750"/>
              <a:ext cx="44240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>
                  <a:solidFill>
                    <a:srgbClr val="009242"/>
                  </a:solidFill>
                  <a:latin typeface="Britannic Bold" panose="020B0903060703020204" pitchFamily="34" charset="0"/>
                </a:rPr>
                <a:t>New</a:t>
              </a:r>
              <a:endParaRPr kumimoji="1" lang="ja-JP" altLang="en-US" sz="1000" dirty="0">
                <a:solidFill>
                  <a:srgbClr val="009242"/>
                </a:solidFill>
                <a:latin typeface="Britannic Bold" panose="020B0903060703020204" pitchFamily="34" charset="0"/>
              </a:endParaRPr>
            </a:p>
          </p:txBody>
        </p:sp>
      </p:grpSp>
      <p:sp>
        <p:nvSpPr>
          <p:cNvPr id="96" name="四角形吹き出し 17"/>
          <p:cNvSpPr/>
          <p:nvPr/>
        </p:nvSpPr>
        <p:spPr>
          <a:xfrm>
            <a:off x="6645280" y="4547971"/>
            <a:ext cx="1995267" cy="306074"/>
          </a:xfrm>
          <a:prstGeom prst="wedgeRoundRectCallout">
            <a:avLst>
              <a:gd name="adj1" fmla="val -49545"/>
              <a:gd name="adj2" fmla="val 30250"/>
              <a:gd name="adj3" fmla="val 16667"/>
            </a:avLst>
          </a:prstGeom>
          <a:solidFill>
            <a:schemeClr val="bg1"/>
          </a:solidFill>
          <a:ln w="6350">
            <a:solidFill>
              <a:srgbClr val="6633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4154495166">
                  <a:custGeom>
                    <a:avLst/>
                    <a:gdLst>
                      <a:gd name="connsiteX0" fmla="*/ 0 w 2791063"/>
                      <a:gd name="connsiteY0" fmla="*/ 256549 h 1539266"/>
                      <a:gd name="connsiteX1" fmla="*/ 256549 w 2791063"/>
                      <a:gd name="connsiteY1" fmla="*/ 0 h 1539266"/>
                      <a:gd name="connsiteX2" fmla="*/ 465177 w 2791063"/>
                      <a:gd name="connsiteY2" fmla="*/ 0 h 1539266"/>
                      <a:gd name="connsiteX3" fmla="*/ 465177 w 2791063"/>
                      <a:gd name="connsiteY3" fmla="*/ 0 h 1539266"/>
                      <a:gd name="connsiteX4" fmla="*/ 828015 w 2791063"/>
                      <a:gd name="connsiteY4" fmla="*/ 0 h 1539266"/>
                      <a:gd name="connsiteX5" fmla="*/ 1162943 w 2791063"/>
                      <a:gd name="connsiteY5" fmla="*/ 0 h 1539266"/>
                      <a:gd name="connsiteX6" fmla="*/ 1633849 w 2791063"/>
                      <a:gd name="connsiteY6" fmla="*/ 0 h 1539266"/>
                      <a:gd name="connsiteX7" fmla="*/ 2077324 w 2791063"/>
                      <a:gd name="connsiteY7" fmla="*/ 0 h 1539266"/>
                      <a:gd name="connsiteX8" fmla="*/ 2534514 w 2791063"/>
                      <a:gd name="connsiteY8" fmla="*/ 0 h 1539266"/>
                      <a:gd name="connsiteX9" fmla="*/ 2791063 w 2791063"/>
                      <a:gd name="connsiteY9" fmla="*/ 256549 h 1539266"/>
                      <a:gd name="connsiteX10" fmla="*/ 2791063 w 2791063"/>
                      <a:gd name="connsiteY10" fmla="*/ 557986 h 1539266"/>
                      <a:gd name="connsiteX11" fmla="*/ 2791063 w 2791063"/>
                      <a:gd name="connsiteY11" fmla="*/ 897905 h 1539266"/>
                      <a:gd name="connsiteX12" fmla="*/ 2791063 w 2791063"/>
                      <a:gd name="connsiteY12" fmla="*/ 897905 h 1539266"/>
                      <a:gd name="connsiteX13" fmla="*/ 2791063 w 2791063"/>
                      <a:gd name="connsiteY13" fmla="*/ 1282722 h 1539266"/>
                      <a:gd name="connsiteX14" fmla="*/ 2791063 w 2791063"/>
                      <a:gd name="connsiteY14" fmla="*/ 1282717 h 1539266"/>
                      <a:gd name="connsiteX15" fmla="*/ 2534514 w 2791063"/>
                      <a:gd name="connsiteY15" fmla="*/ 1539266 h 1539266"/>
                      <a:gd name="connsiteX16" fmla="*/ 2049892 w 2791063"/>
                      <a:gd name="connsiteY16" fmla="*/ 1539266 h 1539266"/>
                      <a:gd name="connsiteX17" fmla="*/ 1606418 w 2791063"/>
                      <a:gd name="connsiteY17" fmla="*/ 1539266 h 1539266"/>
                      <a:gd name="connsiteX18" fmla="*/ 1162943 w 2791063"/>
                      <a:gd name="connsiteY18" fmla="*/ 1539266 h 1539266"/>
                      <a:gd name="connsiteX19" fmla="*/ 814069 w 2791063"/>
                      <a:gd name="connsiteY19" fmla="*/ 1731674 h 1539266"/>
                      <a:gd name="connsiteX20" fmla="*/ 465177 w 2791063"/>
                      <a:gd name="connsiteY20" fmla="*/ 1539266 h 1539266"/>
                      <a:gd name="connsiteX21" fmla="*/ 256549 w 2791063"/>
                      <a:gd name="connsiteY21" fmla="*/ 1539266 h 1539266"/>
                      <a:gd name="connsiteX22" fmla="*/ 0 w 2791063"/>
                      <a:gd name="connsiteY22" fmla="*/ 1282717 h 1539266"/>
                      <a:gd name="connsiteX23" fmla="*/ 0 w 2791063"/>
                      <a:gd name="connsiteY23" fmla="*/ 1282722 h 1539266"/>
                      <a:gd name="connsiteX24" fmla="*/ 0 w 2791063"/>
                      <a:gd name="connsiteY24" fmla="*/ 897905 h 1539266"/>
                      <a:gd name="connsiteX25" fmla="*/ 0 w 2791063"/>
                      <a:gd name="connsiteY25" fmla="*/ 897905 h 1539266"/>
                      <a:gd name="connsiteX26" fmla="*/ 0 w 2791063"/>
                      <a:gd name="connsiteY26" fmla="*/ 583641 h 1539266"/>
                      <a:gd name="connsiteX27" fmla="*/ 0 w 2791063"/>
                      <a:gd name="connsiteY27" fmla="*/ 256549 h 15392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2791063" h="1539266" fill="none" extrusionOk="0">
                        <a:moveTo>
                          <a:pt x="0" y="256549"/>
                        </a:moveTo>
                        <a:cubicBezTo>
                          <a:pt x="5530" y="125539"/>
                          <a:pt x="92148" y="31197"/>
                          <a:pt x="256549" y="0"/>
                        </a:cubicBezTo>
                        <a:cubicBezTo>
                          <a:pt x="358463" y="-1151"/>
                          <a:pt x="364465" y="3078"/>
                          <a:pt x="465177" y="0"/>
                        </a:cubicBezTo>
                        <a:lnTo>
                          <a:pt x="465177" y="0"/>
                        </a:lnTo>
                        <a:cubicBezTo>
                          <a:pt x="582503" y="-21787"/>
                          <a:pt x="699058" y="22122"/>
                          <a:pt x="828015" y="0"/>
                        </a:cubicBezTo>
                        <a:cubicBezTo>
                          <a:pt x="956972" y="-22122"/>
                          <a:pt x="1003861" y="37490"/>
                          <a:pt x="1162943" y="0"/>
                        </a:cubicBezTo>
                        <a:cubicBezTo>
                          <a:pt x="1300735" y="-13911"/>
                          <a:pt x="1501066" y="16137"/>
                          <a:pt x="1633849" y="0"/>
                        </a:cubicBezTo>
                        <a:cubicBezTo>
                          <a:pt x="1766632" y="-16137"/>
                          <a:pt x="1875175" y="12731"/>
                          <a:pt x="2077324" y="0"/>
                        </a:cubicBezTo>
                        <a:cubicBezTo>
                          <a:pt x="2279474" y="-12731"/>
                          <a:pt x="2382667" y="21466"/>
                          <a:pt x="2534514" y="0"/>
                        </a:cubicBezTo>
                        <a:cubicBezTo>
                          <a:pt x="2676797" y="-21867"/>
                          <a:pt x="2784185" y="149047"/>
                          <a:pt x="2791063" y="256549"/>
                        </a:cubicBezTo>
                        <a:cubicBezTo>
                          <a:pt x="2802359" y="383677"/>
                          <a:pt x="2770271" y="434870"/>
                          <a:pt x="2791063" y="557986"/>
                        </a:cubicBezTo>
                        <a:cubicBezTo>
                          <a:pt x="2811855" y="681102"/>
                          <a:pt x="2780424" y="782273"/>
                          <a:pt x="2791063" y="897905"/>
                        </a:cubicBezTo>
                        <a:lnTo>
                          <a:pt x="2791063" y="897905"/>
                        </a:lnTo>
                        <a:cubicBezTo>
                          <a:pt x="2800607" y="1084135"/>
                          <a:pt x="2746291" y="1131842"/>
                          <a:pt x="2791063" y="1282722"/>
                        </a:cubicBezTo>
                        <a:lnTo>
                          <a:pt x="2791063" y="1282717"/>
                        </a:lnTo>
                        <a:cubicBezTo>
                          <a:pt x="2795328" y="1458094"/>
                          <a:pt x="2694662" y="1537127"/>
                          <a:pt x="2534514" y="1539266"/>
                        </a:cubicBezTo>
                        <a:cubicBezTo>
                          <a:pt x="2349055" y="1545895"/>
                          <a:pt x="2225230" y="1524343"/>
                          <a:pt x="2049892" y="1539266"/>
                        </a:cubicBezTo>
                        <a:cubicBezTo>
                          <a:pt x="1874554" y="1554189"/>
                          <a:pt x="1752544" y="1488061"/>
                          <a:pt x="1606418" y="1539266"/>
                        </a:cubicBezTo>
                        <a:cubicBezTo>
                          <a:pt x="1460292" y="1590471"/>
                          <a:pt x="1310693" y="1520070"/>
                          <a:pt x="1162943" y="1539266"/>
                        </a:cubicBezTo>
                        <a:cubicBezTo>
                          <a:pt x="1099092" y="1624434"/>
                          <a:pt x="915498" y="1640585"/>
                          <a:pt x="814069" y="1731674"/>
                        </a:cubicBezTo>
                        <a:cubicBezTo>
                          <a:pt x="716325" y="1710805"/>
                          <a:pt x="640665" y="1592278"/>
                          <a:pt x="465177" y="1539266"/>
                        </a:cubicBezTo>
                        <a:cubicBezTo>
                          <a:pt x="400031" y="1540826"/>
                          <a:pt x="332168" y="1524798"/>
                          <a:pt x="256549" y="1539266"/>
                        </a:cubicBezTo>
                        <a:cubicBezTo>
                          <a:pt x="99485" y="1552429"/>
                          <a:pt x="28092" y="1420469"/>
                          <a:pt x="0" y="1282717"/>
                        </a:cubicBezTo>
                        <a:lnTo>
                          <a:pt x="0" y="1282722"/>
                        </a:lnTo>
                        <a:cubicBezTo>
                          <a:pt x="-33848" y="1159158"/>
                          <a:pt x="25845" y="1021635"/>
                          <a:pt x="0" y="897905"/>
                        </a:cubicBezTo>
                        <a:lnTo>
                          <a:pt x="0" y="897905"/>
                        </a:lnTo>
                        <a:cubicBezTo>
                          <a:pt x="-6094" y="750985"/>
                          <a:pt x="31797" y="682351"/>
                          <a:pt x="0" y="583641"/>
                        </a:cubicBezTo>
                        <a:cubicBezTo>
                          <a:pt x="-31797" y="484931"/>
                          <a:pt x="25864" y="369673"/>
                          <a:pt x="0" y="256549"/>
                        </a:cubicBezTo>
                        <a:close/>
                      </a:path>
                      <a:path w="2791063" h="1539266" stroke="0" extrusionOk="0">
                        <a:moveTo>
                          <a:pt x="0" y="256549"/>
                        </a:moveTo>
                        <a:cubicBezTo>
                          <a:pt x="-23753" y="114626"/>
                          <a:pt x="127363" y="9821"/>
                          <a:pt x="256549" y="0"/>
                        </a:cubicBezTo>
                        <a:cubicBezTo>
                          <a:pt x="328006" y="-9837"/>
                          <a:pt x="388076" y="21122"/>
                          <a:pt x="465177" y="0"/>
                        </a:cubicBezTo>
                        <a:lnTo>
                          <a:pt x="465177" y="0"/>
                        </a:lnTo>
                        <a:cubicBezTo>
                          <a:pt x="587567" y="-10692"/>
                          <a:pt x="726114" y="12781"/>
                          <a:pt x="814060" y="0"/>
                        </a:cubicBezTo>
                        <a:cubicBezTo>
                          <a:pt x="902006" y="-12781"/>
                          <a:pt x="1083426" y="23476"/>
                          <a:pt x="1162943" y="0"/>
                        </a:cubicBezTo>
                        <a:cubicBezTo>
                          <a:pt x="1334853" y="-1251"/>
                          <a:pt x="1394446" y="51478"/>
                          <a:pt x="1620133" y="0"/>
                        </a:cubicBezTo>
                        <a:cubicBezTo>
                          <a:pt x="1845820" y="-51478"/>
                          <a:pt x="1897212" y="6890"/>
                          <a:pt x="2091039" y="0"/>
                        </a:cubicBezTo>
                        <a:cubicBezTo>
                          <a:pt x="2284866" y="-6890"/>
                          <a:pt x="2411802" y="41049"/>
                          <a:pt x="2534514" y="0"/>
                        </a:cubicBezTo>
                        <a:cubicBezTo>
                          <a:pt x="2700811" y="-30055"/>
                          <a:pt x="2793518" y="107691"/>
                          <a:pt x="2791063" y="256549"/>
                        </a:cubicBezTo>
                        <a:cubicBezTo>
                          <a:pt x="2802726" y="369584"/>
                          <a:pt x="2758463" y="490404"/>
                          <a:pt x="2791063" y="557986"/>
                        </a:cubicBezTo>
                        <a:cubicBezTo>
                          <a:pt x="2823663" y="625568"/>
                          <a:pt x="2770886" y="811577"/>
                          <a:pt x="2791063" y="897905"/>
                        </a:cubicBezTo>
                        <a:lnTo>
                          <a:pt x="2791063" y="897905"/>
                        </a:lnTo>
                        <a:cubicBezTo>
                          <a:pt x="2822258" y="975416"/>
                          <a:pt x="2780684" y="1147980"/>
                          <a:pt x="2791063" y="1282722"/>
                        </a:cubicBezTo>
                        <a:lnTo>
                          <a:pt x="2791063" y="1282717"/>
                        </a:lnTo>
                        <a:cubicBezTo>
                          <a:pt x="2753916" y="1432796"/>
                          <a:pt x="2686330" y="1545843"/>
                          <a:pt x="2534514" y="1539266"/>
                        </a:cubicBezTo>
                        <a:cubicBezTo>
                          <a:pt x="2327504" y="1550927"/>
                          <a:pt x="2290568" y="1525961"/>
                          <a:pt x="2077324" y="1539266"/>
                        </a:cubicBezTo>
                        <a:cubicBezTo>
                          <a:pt x="1864080" y="1552571"/>
                          <a:pt x="1803877" y="1528293"/>
                          <a:pt x="1633849" y="1539266"/>
                        </a:cubicBezTo>
                        <a:cubicBezTo>
                          <a:pt x="1463822" y="1550239"/>
                          <a:pt x="1367122" y="1513736"/>
                          <a:pt x="1162943" y="1539266"/>
                        </a:cubicBezTo>
                        <a:cubicBezTo>
                          <a:pt x="1061955" y="1619208"/>
                          <a:pt x="922836" y="1627146"/>
                          <a:pt x="814069" y="1731674"/>
                        </a:cubicBezTo>
                        <a:cubicBezTo>
                          <a:pt x="681967" y="1709587"/>
                          <a:pt x="583185" y="1550949"/>
                          <a:pt x="465177" y="1539266"/>
                        </a:cubicBezTo>
                        <a:cubicBezTo>
                          <a:pt x="418693" y="1553629"/>
                          <a:pt x="317720" y="1516084"/>
                          <a:pt x="256549" y="1539266"/>
                        </a:cubicBezTo>
                        <a:cubicBezTo>
                          <a:pt x="143378" y="1536608"/>
                          <a:pt x="-25510" y="1406966"/>
                          <a:pt x="0" y="1282717"/>
                        </a:cubicBezTo>
                        <a:lnTo>
                          <a:pt x="0" y="1282722"/>
                        </a:lnTo>
                        <a:cubicBezTo>
                          <a:pt x="-3696" y="1198343"/>
                          <a:pt x="2432" y="1064590"/>
                          <a:pt x="0" y="897905"/>
                        </a:cubicBezTo>
                        <a:lnTo>
                          <a:pt x="0" y="897905"/>
                        </a:lnTo>
                        <a:cubicBezTo>
                          <a:pt x="-13953" y="776216"/>
                          <a:pt x="37715" y="731392"/>
                          <a:pt x="0" y="570813"/>
                        </a:cubicBezTo>
                        <a:cubicBezTo>
                          <a:pt x="-37715" y="410234"/>
                          <a:pt x="32185" y="392232"/>
                          <a:pt x="0" y="25654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lnSpc>
                <a:spcPts val="1000"/>
              </a:lnSpc>
            </a:pPr>
            <a:r>
              <a:rPr lang="en-US" altLang="ja-JP" sz="900" dirty="0">
                <a:solidFill>
                  <a:srgbClr val="E3313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solidFill>
                  <a:srgbClr val="E3313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しもつけっ子応援プロジェクト</a:t>
            </a:r>
            <a:r>
              <a:rPr lang="ja-JP" altLang="en-US" sz="900" dirty="0">
                <a:solidFill>
                  <a:srgbClr val="9966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は、下野市独自の新事業です。</a:t>
            </a: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EF448B54-4837-4DE0-BCE2-18A4D173E9AD}"/>
              </a:ext>
            </a:extLst>
          </p:cNvPr>
          <p:cNvSpPr/>
          <p:nvPr/>
        </p:nvSpPr>
        <p:spPr>
          <a:xfrm>
            <a:off x="438996" y="1542983"/>
            <a:ext cx="1332000" cy="636692"/>
          </a:xfrm>
          <a:prstGeom prst="rect">
            <a:avLst/>
          </a:prstGeom>
          <a:pattFill prst="pct40">
            <a:fgClr>
              <a:srgbClr val="CCECFF"/>
            </a:fgClr>
            <a:bgClr>
              <a:schemeClr val="bg1"/>
            </a:bgClr>
          </a:pattFill>
          <a:ln w="12700">
            <a:solidFill>
              <a:srgbClr val="99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marL="36000">
              <a:buClr>
                <a:srgbClr val="00B0F0"/>
              </a:buClr>
            </a:pPr>
            <a:r>
              <a:rPr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夫</a:t>
            </a:r>
            <a:r>
              <a:rPr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パートナー</a:t>
            </a:r>
            <a:r>
              <a:rPr lang="en-US" altLang="ja-JP" sz="8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marL="36000" indent="144000">
              <a:buClr>
                <a:srgbClr val="00B0F0"/>
              </a:buClr>
              <a:buFont typeface="Segoe UI Emoji" panose="020B0502040204020203" pitchFamily="34" charset="0"/>
              <a:buChar char="✿"/>
            </a:pPr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風しん抗体検査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000">
              <a:buClr>
                <a:srgbClr val="00B0F0"/>
              </a:buClr>
            </a:pPr>
            <a:r>
              <a:rPr lang="en-US" altLang="ja-JP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低値の方は予防接種をお勧めします</a:t>
            </a:r>
            <a:endParaRPr lang="en-US" altLang="ja-JP" sz="9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FDEFF3D3-175B-4186-98F7-6C6B13FF1D7D}"/>
              </a:ext>
            </a:extLst>
          </p:cNvPr>
          <p:cNvSpPr/>
          <p:nvPr/>
        </p:nvSpPr>
        <p:spPr>
          <a:xfrm>
            <a:off x="9224619" y="4100485"/>
            <a:ext cx="622904" cy="1301469"/>
          </a:xfrm>
          <a:prstGeom prst="rect">
            <a:avLst/>
          </a:prstGeom>
          <a:pattFill prst="pct40">
            <a:fgClr>
              <a:srgbClr val="CCFF33"/>
            </a:fgClr>
            <a:bgClr>
              <a:schemeClr val="bg1"/>
            </a:bgClr>
          </a:pattFill>
          <a:ln w="6350"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0" rIns="0" bIns="0" rtlCol="0" anchor="ctr"/>
          <a:lstStyle/>
          <a:p>
            <a:r>
              <a:rPr lang="en-US" altLang="ja-JP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就学以降</a:t>
            </a:r>
            <a:r>
              <a:rPr lang="en-US" altLang="ja-JP" sz="9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9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・学童保育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・就学援助制度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663300"/>
                </a:solidFill>
                <a:effectLst>
                  <a:glow rad="635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・学校教育サポートセンター</a:t>
            </a:r>
            <a:endParaRPr lang="en-US" altLang="ja-JP" sz="1000" dirty="0">
              <a:solidFill>
                <a:srgbClr val="663300"/>
              </a:solidFill>
              <a:effectLst>
                <a:glow rad="635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086C465A-C247-4B73-9541-67F9BA966E8C}"/>
              </a:ext>
            </a:extLst>
          </p:cNvPr>
          <p:cNvSpPr txBox="1"/>
          <p:nvPr/>
        </p:nvSpPr>
        <p:spPr>
          <a:xfrm>
            <a:off x="9031761" y="69694"/>
            <a:ext cx="1208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rgbClr val="663300"/>
                </a:solidFill>
                <a:effectLst>
                  <a:glow rad="50800">
                    <a:schemeClr val="bg1"/>
                  </a:glow>
                </a:effectLst>
                <a:latin typeface="Comic Sans MS" panose="030F0702030302020204" pitchFamily="66" charset="0"/>
                <a:ea typeface="Meiryo UI" panose="020B0604030504040204" pitchFamily="50" charset="-128"/>
              </a:rPr>
              <a:t>（</a:t>
            </a:r>
            <a:r>
              <a:rPr kumimoji="1" lang="en-US" altLang="ja-JP" sz="800" b="1" dirty="0">
                <a:solidFill>
                  <a:srgbClr val="663300"/>
                </a:solidFill>
                <a:effectLst>
                  <a:glow rad="50800">
                    <a:schemeClr val="bg1"/>
                  </a:glow>
                </a:effectLst>
                <a:latin typeface="Comic Sans MS" panose="030F0702030302020204" pitchFamily="66" charset="0"/>
                <a:ea typeface="Meiryo UI" panose="020B0604030504040204" pitchFamily="50" charset="-128"/>
              </a:rPr>
              <a:t>R6.4.1</a:t>
            </a:r>
            <a:r>
              <a:rPr kumimoji="1" lang="ja-JP" altLang="en-US" sz="800" b="1" dirty="0">
                <a:solidFill>
                  <a:srgbClr val="663300"/>
                </a:solidFill>
                <a:effectLst>
                  <a:glow rad="50800">
                    <a:schemeClr val="bg1"/>
                  </a:glow>
                </a:effectLst>
                <a:latin typeface="Comic Sans MS" panose="030F0702030302020204" pitchFamily="66" charset="0"/>
                <a:ea typeface="Meiryo UI" panose="020B0604030504040204" pitchFamily="50" charset="-128"/>
              </a:rPr>
              <a:t>現在）</a:t>
            </a:r>
            <a:endParaRPr kumimoji="1" lang="ja-JP" altLang="en-US" sz="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80801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3072</TotalTime>
  <Words>1263</Words>
  <Application>Microsoft Office PowerPoint</Application>
  <PresentationFormat>A4 210 x 297 mm</PresentationFormat>
  <Paragraphs>231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HGP創英角ﾎﾟｯﾌﾟ体</vt:lpstr>
      <vt:lpstr>HG丸ｺﾞｼｯｸM-PRO</vt:lpstr>
      <vt:lpstr>Meiryo UI</vt:lpstr>
      <vt:lpstr>ＭＳ Ｐゴシック</vt:lpstr>
      <vt:lpstr>SimHei</vt:lpstr>
      <vt:lpstr>Arial</vt:lpstr>
      <vt:lpstr>Britannic Bold</vt:lpstr>
      <vt:lpstr>Calibri</vt:lpstr>
      <vt:lpstr>Calibri Light</vt:lpstr>
      <vt:lpstr>Comic Sans MS</vt:lpstr>
      <vt:lpstr>Segoe UI Emoji</vt:lpstr>
      <vt:lpstr>Office テーマ</vt:lpstr>
      <vt:lpstr>PowerPoint プレゼンテーション</vt:lpstr>
      <vt:lpstr>PowerPoint プレゼンテーション</vt:lpstr>
    </vt:vector>
  </TitlesOfParts>
  <Company>下野市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下野市</dc:creator>
  <cp:lastModifiedBy>下野市</cp:lastModifiedBy>
  <cp:revision>234</cp:revision>
  <cp:lastPrinted>2024-04-01T10:50:43Z</cp:lastPrinted>
  <dcterms:created xsi:type="dcterms:W3CDTF">2019-03-21T23:40:54Z</dcterms:created>
  <dcterms:modified xsi:type="dcterms:W3CDTF">2024-07-12T00:21:04Z</dcterms:modified>
</cp:coreProperties>
</file>